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65" r:id="rId2"/>
    <p:sldId id="257" r:id="rId3"/>
    <p:sldId id="304" r:id="rId4"/>
    <p:sldId id="276" r:id="rId5"/>
    <p:sldId id="303" r:id="rId6"/>
    <p:sldId id="277" r:id="rId7"/>
    <p:sldId id="305" r:id="rId8"/>
    <p:sldId id="289" r:id="rId9"/>
    <p:sldId id="307" r:id="rId10"/>
    <p:sldId id="280" r:id="rId11"/>
    <p:sldId id="308" r:id="rId12"/>
    <p:sldId id="309" r:id="rId13"/>
    <p:sldId id="310" r:id="rId14"/>
    <p:sldId id="311" r:id="rId15"/>
    <p:sldId id="283" r:id="rId16"/>
    <p:sldId id="312" r:id="rId17"/>
    <p:sldId id="284"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ka Bhagya Raj" userId="1eb3181cb4d731e7" providerId="LiveId" clId="{36437BD9-89D8-4C94-A9C7-9824024468B8}"/>
    <pc:docChg chg="modSld">
      <pc:chgData name="Moka Bhagya Raj" userId="1eb3181cb4d731e7" providerId="LiveId" clId="{36437BD9-89D8-4C94-A9C7-9824024468B8}" dt="2021-07-16T10:53:27.254" v="3" actId="20577"/>
      <pc:docMkLst>
        <pc:docMk/>
      </pc:docMkLst>
      <pc:sldChg chg="modSp mod">
        <pc:chgData name="Moka Bhagya Raj" userId="1eb3181cb4d731e7" providerId="LiveId" clId="{36437BD9-89D8-4C94-A9C7-9824024468B8}" dt="2021-07-16T10:53:27.254" v="3" actId="20577"/>
        <pc:sldMkLst>
          <pc:docMk/>
          <pc:sldMk cId="3782723958" sldId="265"/>
        </pc:sldMkLst>
        <pc:spChg chg="mod">
          <ac:chgData name="Moka Bhagya Raj" userId="1eb3181cb4d731e7" providerId="LiveId" clId="{36437BD9-89D8-4C94-A9C7-9824024468B8}" dt="2021-07-16T10:53:27.254" v="3" actId="20577"/>
          <ac:spMkLst>
            <pc:docMk/>
            <pc:sldMk cId="3782723958" sldId="265"/>
            <ac:spMk id="3" creationId="{08CE0734-B336-4693-B7FB-438CBC27D85B}"/>
          </ac:spMkLst>
        </pc:spChg>
      </pc:sldChg>
    </pc:docChg>
  </pc:docChgLst>
  <pc:docChgLst>
    <pc:chgData name="Moka Bhagya Raj" userId="1eb3181cb4d731e7" providerId="LiveId" clId="{9337C5E2-CC08-47F2-BE42-3953A3E9A54B}"/>
    <pc:docChg chg="modSld">
      <pc:chgData name="Moka Bhagya Raj" userId="1eb3181cb4d731e7" providerId="LiveId" clId="{9337C5E2-CC08-47F2-BE42-3953A3E9A54B}" dt="2021-07-03T06:14:40.655" v="6" actId="20577"/>
      <pc:docMkLst>
        <pc:docMk/>
      </pc:docMkLst>
      <pc:sldChg chg="modSp mod">
        <pc:chgData name="Moka Bhagya Raj" userId="1eb3181cb4d731e7" providerId="LiveId" clId="{9337C5E2-CC08-47F2-BE42-3953A3E9A54B}" dt="2021-07-03T06:08:19.873" v="5" actId="20577"/>
        <pc:sldMkLst>
          <pc:docMk/>
          <pc:sldMk cId="0" sldId="257"/>
        </pc:sldMkLst>
        <pc:spChg chg="mod">
          <ac:chgData name="Moka Bhagya Raj" userId="1eb3181cb4d731e7" providerId="LiveId" clId="{9337C5E2-CC08-47F2-BE42-3953A3E9A54B}" dt="2021-07-03T06:08:19.873" v="5" actId="20577"/>
          <ac:spMkLst>
            <pc:docMk/>
            <pc:sldMk cId="0" sldId="257"/>
            <ac:spMk id="2" creationId="{00000000-0000-0000-0000-000000000000}"/>
          </ac:spMkLst>
        </pc:spChg>
      </pc:sldChg>
      <pc:sldChg chg="modSp mod">
        <pc:chgData name="Moka Bhagya Raj" userId="1eb3181cb4d731e7" providerId="LiveId" clId="{9337C5E2-CC08-47F2-BE42-3953A3E9A54B}" dt="2021-07-03T03:57:08.275" v="4" actId="20577"/>
        <pc:sldMkLst>
          <pc:docMk/>
          <pc:sldMk cId="3782723958" sldId="265"/>
        </pc:sldMkLst>
        <pc:spChg chg="mod">
          <ac:chgData name="Moka Bhagya Raj" userId="1eb3181cb4d731e7" providerId="LiveId" clId="{9337C5E2-CC08-47F2-BE42-3953A3E9A54B}" dt="2021-07-03T03:57:08.275" v="4" actId="20577"/>
          <ac:spMkLst>
            <pc:docMk/>
            <pc:sldMk cId="3782723958" sldId="265"/>
            <ac:spMk id="3" creationId="{08CE0734-B336-4693-B7FB-438CBC27D85B}"/>
          </ac:spMkLst>
        </pc:spChg>
      </pc:sldChg>
      <pc:sldChg chg="modSp mod">
        <pc:chgData name="Moka Bhagya Raj" userId="1eb3181cb4d731e7" providerId="LiveId" clId="{9337C5E2-CC08-47F2-BE42-3953A3E9A54B}" dt="2021-07-03T06:14:40.655" v="6" actId="20577"/>
        <pc:sldMkLst>
          <pc:docMk/>
          <pc:sldMk cId="0" sldId="289"/>
        </pc:sldMkLst>
        <pc:spChg chg="mod">
          <ac:chgData name="Moka Bhagya Raj" userId="1eb3181cb4d731e7" providerId="LiveId" clId="{9337C5E2-CC08-47F2-BE42-3953A3E9A54B}" dt="2021-07-03T06:14:40.655" v="6" actId="20577"/>
          <ac:spMkLst>
            <pc:docMk/>
            <pc:sldMk cId="0" sldId="28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92A38-02BE-4A10-B9CB-D10CDADF5BD4}" type="datetimeFigureOut">
              <a:rPr lang="en-US" smtClean="0"/>
              <a:t>7/16/2021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20F34-2B06-420B-AA94-DF419F1FC763}" type="slidenum">
              <a:rPr lang="en-US" smtClean="0"/>
              <a:t>‹#›</a:t>
            </a:fld>
            <a:endParaRPr lang="en-US"/>
          </a:p>
        </p:txBody>
      </p:sp>
    </p:spTree>
    <p:extLst>
      <p:ext uri="{BB962C8B-B14F-4D97-AF65-F5344CB8AC3E}">
        <p14:creationId xmlns:p14="http://schemas.microsoft.com/office/powerpoint/2010/main" val="2319451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CF32D95-22A3-4CBA-A76A-6CBF9EC2E219}" type="datetime1">
              <a:rPr lang="en-IN" smtClean="0"/>
              <a:t>16-07-2021</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1F044E5-794E-40F2-80F8-2274159BC3CA}"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5346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97360-1335-4F4C-AC8D-3394E9F9E8DC}"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2328814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C0F81F-B083-47FA-99B4-D395BCA07763}"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3715611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39FBD-D032-466D-B380-B66C8A535B0F}"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0441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B515C1-D895-46A0-A682-FA16D6BB457D}"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3324675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E32EC3-7918-4508-82F3-031C718C133E}" type="datetime1">
              <a:rPr lang="en-IN" smtClean="0"/>
              <a:t>16-07-2021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3150825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B516A6F-F084-4B8B-93FB-8A13EA50EA56}" type="datetime1">
              <a:rPr lang="en-IN" smtClean="0"/>
              <a:t>16-07-2021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31922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B73CDB-C6EE-4C66-BE65-5E498B9E7D1C}" type="datetime1">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404034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C860ED-A0C0-4229-B8BD-8D526ED4AF8B}" type="datetime1">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201204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B2BB-E6EC-4A8E-9C5F-5EA095DE2E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91540C-85DA-4782-AD3E-C046606731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2199B9-646D-4EC4-AECA-B0ACF7D4A79E}"/>
              </a:ext>
            </a:extLst>
          </p:cNvPr>
          <p:cNvSpPr>
            <a:spLocks noGrp="1"/>
          </p:cNvSpPr>
          <p:nvPr>
            <p:ph type="dt" sz="half" idx="10"/>
          </p:nvPr>
        </p:nvSpPr>
        <p:spPr/>
        <p:txBody>
          <a:bodyPr/>
          <a:lstStyle/>
          <a:p>
            <a:fld id="{D2C37444-6A10-454D-84AD-652ABADA347B}" type="datetime1">
              <a:rPr lang="en-IN" smtClean="0"/>
              <a:t>16-07-2021</a:t>
            </a:fld>
            <a:endParaRPr lang="en-IN"/>
          </a:p>
        </p:txBody>
      </p:sp>
      <p:sp>
        <p:nvSpPr>
          <p:cNvPr id="5" name="Footer Placeholder 4">
            <a:extLst>
              <a:ext uri="{FF2B5EF4-FFF2-40B4-BE49-F238E27FC236}">
                <a16:creationId xmlns:a16="http://schemas.microsoft.com/office/drawing/2014/main" id="{D83B0F6A-5718-4D05-AF49-ABEEE38B87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D51D5A-F983-4949-AAB5-6D927E0A5AAC}"/>
              </a:ext>
            </a:extLst>
          </p:cNvPr>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120860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BA517D-27AD-4CC2-9447-5FDFD81B2C9F}" type="datetime1">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97997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FA21DA-41E8-4749-A3A8-1187968228A2}" type="datetime1">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161400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9EC1F-3AD6-42BA-AD39-1E6305972907}"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429165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8F3172-1F58-4AD9-BE2E-8EF664850E39}" type="datetime1">
              <a:rPr lang="en-IN" smtClean="0"/>
              <a:t>16-07-2021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27366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D7F55-0B29-4E59-B5DB-02E0B23296D3}" type="datetime1">
              <a:rPr lang="en-IN" smtClean="0"/>
              <a:t>16-07-2021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400943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2D8618-EC78-4B67-B404-A74ED9512ADA}" type="datetime1">
              <a:rPr lang="en-IN" smtClean="0"/>
              <a:t>16-07-2021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694013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B04035-9C75-4494-B231-2016678B443D}"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574286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5E5E37-8A8F-450F-8D49-81A33AEE1BA2}" type="datetime1">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F044E5-794E-40F2-80F8-2274159BC3CA}" type="slidenum">
              <a:rPr lang="en-IN" smtClean="0"/>
              <a:t>‹#›</a:t>
            </a:fld>
            <a:endParaRPr lang="en-IN"/>
          </a:p>
        </p:txBody>
      </p:sp>
    </p:spTree>
    <p:extLst>
      <p:ext uri="{BB962C8B-B14F-4D97-AF65-F5344CB8AC3E}">
        <p14:creationId xmlns:p14="http://schemas.microsoft.com/office/powerpoint/2010/main" val="4184472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BB5974DA-C481-452A-A659-CFD88BD9BBA2}" type="datetime1">
              <a:rPr lang="en-IN" smtClean="0"/>
              <a:t>16-07-2021</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1F044E5-794E-40F2-80F8-2274159BC3CA}" type="slidenum">
              <a:rPr lang="en-IN" smtClean="0"/>
              <a:t>‹#›</a:t>
            </a:fld>
            <a:endParaRPr lang="en-IN"/>
          </a:p>
        </p:txBody>
      </p:sp>
    </p:spTree>
    <p:extLst>
      <p:ext uri="{BB962C8B-B14F-4D97-AF65-F5344CB8AC3E}">
        <p14:creationId xmlns:p14="http://schemas.microsoft.com/office/powerpoint/2010/main" val="3182570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www.instructables.com/MFRC522-RFID-Reader-Interfaced-With-NodeMCU/" TargetMode="External"/><Relationship Id="rId2" Type="http://schemas.openxmlformats.org/officeDocument/2006/relationships/hyperlink" Target="https://create.arduino.cc/projecthub/electropeak/getting-started-w-nodemcu-esp8266-on-arduino-ide-28184f" TargetMode="External"/><Relationship Id="rId1" Type="http://schemas.openxmlformats.org/officeDocument/2006/relationships/slideLayout" Target="../slideLayouts/slideLayout18.xml"/><Relationship Id="rId4" Type="http://schemas.openxmlformats.org/officeDocument/2006/relationships/hyperlink" Target="https://www.elprocus.com/led-interfacing-with-8051-microcontroll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1103" y="177259"/>
            <a:ext cx="6562796" cy="928694"/>
          </a:xfrm>
        </p:spPr>
        <p:txBody>
          <a:bodyPr>
            <a:normAutofit/>
          </a:bodyPr>
          <a:lstStyle/>
          <a:p>
            <a:pPr algn="ctr"/>
            <a:r>
              <a:rPr lang="en-US" sz="2400" b="1" dirty="0">
                <a:effectLst/>
                <a:latin typeface="Times New Roman" panose="02020603050405020304" pitchFamily="18" charset="0"/>
                <a:ea typeface="Times New Roman" panose="02020603050405020304" pitchFamily="18" charset="0"/>
              </a:rPr>
              <a:t>RFID based Smart Trolley using IoT</a:t>
            </a:r>
            <a:endParaRPr lang="en-IN" sz="2400" b="1" dirty="0">
              <a:latin typeface="Times New Roman" pitchFamily="18" charset="0"/>
              <a:cs typeface="Times New Roman" pitchFamily="18" charset="0"/>
            </a:endParaRPr>
          </a:p>
        </p:txBody>
      </p:sp>
      <p:sp>
        <p:nvSpPr>
          <p:cNvPr id="8" name="Content Placeholder 7"/>
          <p:cNvSpPr>
            <a:spLocks noGrp="1"/>
          </p:cNvSpPr>
          <p:nvPr>
            <p:ph idx="1"/>
          </p:nvPr>
        </p:nvSpPr>
        <p:spPr>
          <a:xfrm>
            <a:off x="1900163" y="4500569"/>
            <a:ext cx="6921488" cy="1000132"/>
          </a:xfrm>
        </p:spPr>
        <p:txBody>
          <a:bodyPr>
            <a:normAutofit fontScale="55000" lnSpcReduction="20000"/>
          </a:bodyPr>
          <a:lstStyle/>
          <a:p>
            <a:pPr marL="0" indent="0">
              <a:buNone/>
            </a:pPr>
            <a:endParaRPr lang="en-IN" sz="2400" dirty="0">
              <a:latin typeface="Times New Roman" pitchFamily="18" charset="0"/>
              <a:cs typeface="Times New Roman" pitchFamily="18" charset="0"/>
            </a:endParaRPr>
          </a:p>
          <a:p>
            <a:pPr marL="0" indent="0" algn="ctr">
              <a:buNone/>
            </a:pPr>
            <a:r>
              <a:rPr lang="en-IN" sz="2400" dirty="0">
                <a:latin typeface="Times New Roman" pitchFamily="18" charset="0"/>
                <a:cs typeface="Times New Roman" pitchFamily="18" charset="0"/>
              </a:rPr>
              <a:t>       Department of ECE                  </a:t>
            </a:r>
          </a:p>
          <a:p>
            <a:pPr marL="0" indent="0" algn="ctr">
              <a:buNone/>
            </a:pPr>
            <a:r>
              <a:rPr lang="en-IN" sz="2400" dirty="0">
                <a:latin typeface="Times New Roman" pitchFamily="18" charset="0"/>
                <a:cs typeface="Times New Roman" pitchFamily="18" charset="0"/>
              </a:rPr>
              <a:t>           Gudlavalleru Engineering College</a:t>
            </a:r>
          </a:p>
          <a:p>
            <a:pPr marL="0" indent="0">
              <a:buNone/>
            </a:pPr>
            <a:endParaRPr lang="en-IN" dirty="0">
              <a:latin typeface="Times New Roman" pitchFamily="18" charset="0"/>
              <a:cs typeface="Times New Roman" pitchFamily="18" charset="0"/>
            </a:endParaRPr>
          </a:p>
        </p:txBody>
      </p:sp>
      <p:sp>
        <p:nvSpPr>
          <p:cNvPr id="9" name="Slide Number Placeholder 8">
            <a:extLst>
              <a:ext uri="{FF2B5EF4-FFF2-40B4-BE49-F238E27FC236}">
                <a16:creationId xmlns:a16="http://schemas.microsoft.com/office/drawing/2014/main" id="{515157F4-30D3-4E5E-A6CC-8EE936E349D4}"/>
              </a:ext>
            </a:extLst>
          </p:cNvPr>
          <p:cNvSpPr>
            <a:spLocks noGrp="1"/>
          </p:cNvSpPr>
          <p:nvPr>
            <p:ph type="sldNum" sz="quarter" idx="12"/>
          </p:nvPr>
        </p:nvSpPr>
        <p:spPr/>
        <p:txBody>
          <a:bodyPr/>
          <a:lstStyle/>
          <a:p>
            <a:fld id="{3409287F-F6E5-4C05-A684-CA32AC885D5D}" type="slidenum">
              <a:rPr lang="en-IN" smtClean="0"/>
              <a:t>1</a:t>
            </a:fld>
            <a:endParaRPr lang="en-IN"/>
          </a:p>
        </p:txBody>
      </p:sp>
      <p:pic>
        <p:nvPicPr>
          <p:cNvPr id="10" name="Content Placeholder 5" descr="C:\Users\Hi\Desktop\logo.png"/>
          <p:cNvPicPr>
            <a:picLocks noChangeAspect="1" noChangeArrowheads="1"/>
          </p:cNvPicPr>
          <p:nvPr/>
        </p:nvPicPr>
        <p:blipFill>
          <a:blip r:embed="rId2" cstate="print"/>
          <a:stretch>
            <a:fillRect/>
          </a:stretch>
        </p:blipFill>
        <p:spPr bwMode="auto">
          <a:xfrm>
            <a:off x="4663241" y="2481260"/>
            <a:ext cx="1785950" cy="1666410"/>
          </a:xfrm>
          <a:prstGeom prst="rect">
            <a:avLst/>
          </a:prstGeom>
          <a:noFill/>
        </p:spPr>
      </p:pic>
      <p:sp>
        <p:nvSpPr>
          <p:cNvPr id="5" name="Content Placeholder 7"/>
          <p:cNvSpPr txBox="1">
            <a:spLocks/>
          </p:cNvSpPr>
          <p:nvPr/>
        </p:nvSpPr>
        <p:spPr>
          <a:xfrm>
            <a:off x="7194307" y="1422901"/>
            <a:ext cx="4228499" cy="2578754"/>
          </a:xfrm>
          <a:prstGeom prst="rect">
            <a:avLst/>
          </a:prstGeom>
        </p:spPr>
        <p:txBody>
          <a:bodyPr vert="horz">
            <a:normAutofit fontScale="92500" lnSpcReduction="20000"/>
          </a:bodyPr>
          <a:lstStyle/>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Presented  by: </a:t>
            </a:r>
          </a:p>
          <a:p>
            <a:pPr defTabSz="914400">
              <a:spcBef>
                <a:spcPts val="400"/>
              </a:spcBef>
              <a:buClr>
                <a:schemeClr val="accent1"/>
              </a:buClr>
              <a:buSzPct val="68000"/>
              <a:defRPr/>
            </a:pPr>
            <a:endParaRPr lang="en-IN" sz="2400" dirty="0">
              <a:latin typeface="Times New Roman" panose="02020603050405020304" pitchFamily="18" charset="0"/>
              <a:cs typeface="Times New Roman" pitchFamily="18" charset="0"/>
            </a:endParaRP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IV B.Tech ECE-C Section</a:t>
            </a: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Batch No. ( </a:t>
            </a:r>
            <a:r>
              <a:rPr lang="en-IN" sz="2400" b="1" dirty="0">
                <a:latin typeface="Times New Roman" panose="02020603050405020304" pitchFamily="18" charset="0"/>
                <a:cs typeface="Times New Roman" pitchFamily="18" charset="0"/>
              </a:rPr>
              <a:t>C 18</a:t>
            </a:r>
            <a:r>
              <a:rPr lang="en-IN" sz="2400" dirty="0">
                <a:latin typeface="Times New Roman" panose="02020603050405020304" pitchFamily="18" charset="0"/>
                <a:cs typeface="Times New Roman" pitchFamily="18" charset="0"/>
              </a:rPr>
              <a:t>)      </a:t>
            </a:r>
          </a:p>
          <a:p>
            <a:pPr defTabSz="914400">
              <a:spcBef>
                <a:spcPts val="400"/>
              </a:spcBef>
              <a:buClr>
                <a:schemeClr val="accent1"/>
              </a:buClr>
              <a:buSzPct val="68000"/>
              <a:defRPr/>
            </a:pPr>
            <a:r>
              <a:rPr lang="en-IN" sz="2400" dirty="0">
                <a:latin typeface="Times New Roman" panose="02020603050405020304" pitchFamily="18" charset="0"/>
                <a:cs typeface="Times New Roman" pitchFamily="18" charset="0"/>
              </a:rPr>
              <a:t> </a:t>
            </a:r>
          </a:p>
          <a:p>
            <a:r>
              <a:rPr lang="en-US" sz="2400" dirty="0" err="1">
                <a:latin typeface="Times New Roman" panose="02020603050405020304" pitchFamily="18" charset="0"/>
                <a:cs typeface="Times New Roman" panose="02020603050405020304" pitchFamily="18" charset="0"/>
              </a:rPr>
              <a:t>M.A.A.Ansari</a:t>
            </a:r>
            <a:r>
              <a:rPr lang="en-US" sz="2400" dirty="0">
                <a:latin typeface="Times New Roman" panose="02020603050405020304" pitchFamily="18" charset="0"/>
                <a:cs typeface="Times New Roman" panose="02020603050405020304" pitchFamily="18" charset="0"/>
              </a:rPr>
              <a:t>    (17481A04C9)</a:t>
            </a:r>
          </a:p>
          <a:p>
            <a:pPr lvl="0"/>
            <a:r>
              <a:rPr lang="en-US" sz="2400" dirty="0" err="1">
                <a:latin typeface="Times New Roman" panose="02020603050405020304" pitchFamily="18" charset="0"/>
                <a:cs typeface="Times New Roman" panose="02020603050405020304" pitchFamily="18" charset="0"/>
              </a:rPr>
              <a:t>M.Bhagya</a:t>
            </a:r>
            <a:r>
              <a:rPr lang="en-US" sz="2400" dirty="0">
                <a:latin typeface="Times New Roman" panose="02020603050405020304" pitchFamily="18" charset="0"/>
                <a:cs typeface="Times New Roman" panose="02020603050405020304" pitchFamily="18" charset="0"/>
              </a:rPr>
              <a:t> Raj    (17481A04D1)</a:t>
            </a:r>
          </a:p>
          <a:p>
            <a:pPr lvl="0"/>
            <a:r>
              <a:rPr lang="en-US" sz="2400" dirty="0">
                <a:latin typeface="Times New Roman" panose="02020603050405020304" pitchFamily="18" charset="0"/>
                <a:cs typeface="Times New Roman" panose="02020603050405020304" pitchFamily="18" charset="0"/>
              </a:rPr>
              <a:t>B. Pavan Kalyan (18485A0431)</a:t>
            </a:r>
          </a:p>
          <a:p>
            <a:pPr defTabSz="914400">
              <a:spcBef>
                <a:spcPts val="400"/>
              </a:spcBef>
              <a:buClr>
                <a:schemeClr val="accent1"/>
              </a:buClr>
              <a:buSzPct val="68000"/>
              <a:defRPr/>
            </a:pPr>
            <a:endParaRPr lang="en-IN" sz="2400" dirty="0">
              <a:latin typeface="Times New Roman" pitchFamily="18" charset="0"/>
              <a:cs typeface="Times New Roman" pitchFamily="18" charset="0"/>
            </a:endParaRPr>
          </a:p>
        </p:txBody>
      </p:sp>
      <p:sp>
        <p:nvSpPr>
          <p:cNvPr id="6" name="Content Placeholder 7"/>
          <p:cNvSpPr txBox="1">
            <a:spLocks/>
          </p:cNvSpPr>
          <p:nvPr/>
        </p:nvSpPr>
        <p:spPr>
          <a:xfrm>
            <a:off x="1510870" y="628163"/>
            <a:ext cx="8643966" cy="1000132"/>
          </a:xfrm>
          <a:prstGeom prst="rect">
            <a:avLst/>
          </a:prstGeom>
        </p:spPr>
        <p:txBody>
          <a:bodyPr vert="horz">
            <a:normAutofit/>
          </a:bodyPr>
          <a:lstStyle/>
          <a:p>
            <a:pPr defTabSz="914400">
              <a:spcBef>
                <a:spcPts val="400"/>
              </a:spcBef>
              <a:buClr>
                <a:schemeClr val="accent1"/>
              </a:buClr>
              <a:buSzPct val="68000"/>
              <a:defRPr/>
            </a:pPr>
            <a:endParaRPr lang="en-IN" sz="2400" dirty="0">
              <a:latin typeface="Times New Roman" pitchFamily="18" charset="0"/>
              <a:cs typeface="Times New Roman" pitchFamily="18" charset="0"/>
            </a:endParaRPr>
          </a:p>
          <a:p>
            <a:pPr algn="ctr" defTabSz="914400">
              <a:spcBef>
                <a:spcPts val="400"/>
              </a:spcBef>
              <a:buClr>
                <a:schemeClr val="accent1"/>
              </a:buClr>
              <a:buSzPct val="68000"/>
              <a:defRPr/>
            </a:pPr>
            <a:r>
              <a:rPr lang="en-IN" sz="2400" b="1" dirty="0">
                <a:latin typeface="Times New Roman" pitchFamily="18" charset="0"/>
                <a:cs typeface="Times New Roman" pitchFamily="18" charset="0"/>
              </a:rPr>
              <a:t>Main Project</a:t>
            </a:r>
          </a:p>
          <a:p>
            <a:pPr defTabSz="914400">
              <a:spcBef>
                <a:spcPts val="400"/>
              </a:spcBef>
              <a:buClr>
                <a:schemeClr val="accent1"/>
              </a:buClr>
              <a:buSzPct val="68000"/>
              <a:defRPr/>
            </a:pPr>
            <a:endParaRPr lang="en-IN" sz="2000" b="1" dirty="0">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2BAD24A6-409D-4F79-B7E3-8A71EF98D1CB}"/>
              </a:ext>
            </a:extLst>
          </p:cNvPr>
          <p:cNvSpPr txBox="1"/>
          <p:nvPr/>
        </p:nvSpPr>
        <p:spPr>
          <a:xfrm>
            <a:off x="8182707" y="4334728"/>
            <a:ext cx="3016739"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Under the guidance of</a:t>
            </a:r>
          </a:p>
          <a:p>
            <a:pPr algn="ct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Mrs.L.Padmalatha</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Assistant Professor</a:t>
            </a:r>
            <a:endParaRPr lang="en-IN" dirty="0"/>
          </a:p>
        </p:txBody>
      </p:sp>
      <p:sp>
        <p:nvSpPr>
          <p:cNvPr id="3" name="TextBox 2">
            <a:extLst>
              <a:ext uri="{FF2B5EF4-FFF2-40B4-BE49-F238E27FC236}">
                <a16:creationId xmlns:a16="http://schemas.microsoft.com/office/drawing/2014/main" id="{08CE0734-B336-4693-B7FB-438CBC27D85B}"/>
              </a:ext>
            </a:extLst>
          </p:cNvPr>
          <p:cNvSpPr txBox="1"/>
          <p:nvPr/>
        </p:nvSpPr>
        <p:spPr>
          <a:xfrm>
            <a:off x="359508" y="2174860"/>
            <a:ext cx="1953846" cy="369332"/>
          </a:xfrm>
          <a:prstGeom prst="rect">
            <a:avLst/>
          </a:prstGeom>
          <a:noFill/>
        </p:spPr>
        <p:txBody>
          <a:bodyPr wrap="square" rtlCol="0">
            <a:spAutoFit/>
          </a:bodyPr>
          <a:lstStyle/>
          <a:p>
            <a:r>
              <a:rPr lang="en-US" dirty="0"/>
              <a:t>Date : 17-07-2021</a:t>
            </a:r>
            <a:endParaRPr lang="en-IN" dirty="0"/>
          </a:p>
        </p:txBody>
      </p:sp>
      <p:sp>
        <p:nvSpPr>
          <p:cNvPr id="7" name="Date Placeholder 6">
            <a:extLst>
              <a:ext uri="{FF2B5EF4-FFF2-40B4-BE49-F238E27FC236}">
                <a16:creationId xmlns:a16="http://schemas.microsoft.com/office/drawing/2014/main" id="{1721469D-3E2B-4356-AD78-75F89EF4971F}"/>
              </a:ext>
            </a:extLst>
          </p:cNvPr>
          <p:cNvSpPr>
            <a:spLocks noGrp="1"/>
          </p:cNvSpPr>
          <p:nvPr>
            <p:ph type="dt" sz="half" idx="10"/>
          </p:nvPr>
        </p:nvSpPr>
        <p:spPr/>
        <p:txBody>
          <a:bodyPr/>
          <a:lstStyle/>
          <a:p>
            <a:fld id="{64CA87A2-5A6F-495A-BB01-E5C3CB739B25}" type="datetime1">
              <a:rPr lang="en-IN" smtClean="0"/>
              <a:t>16-07-2021</a:t>
            </a:fld>
            <a:endParaRPr lang="en-IN"/>
          </a:p>
        </p:txBody>
      </p:sp>
    </p:spTree>
    <p:extLst>
      <p:ext uri="{BB962C8B-B14F-4D97-AF65-F5344CB8AC3E}">
        <p14:creationId xmlns:p14="http://schemas.microsoft.com/office/powerpoint/2010/main" val="378272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626" y="283305"/>
            <a:ext cx="6347713" cy="838200"/>
          </a:xfrm>
        </p:spPr>
        <p:txBody>
          <a:bodyPr>
            <a:noAutofit/>
          </a:bodyPr>
          <a:lstStyle/>
          <a:p>
            <a:r>
              <a:rPr lang="en-US" sz="2400" b="1" dirty="0">
                <a:solidFill>
                  <a:schemeClr val="tx1"/>
                </a:solidFill>
                <a:latin typeface="Times New Roman" panose="02020603050405020304" pitchFamily="18" charset="0"/>
                <a:cs typeface="Times New Roman" panose="02020603050405020304" pitchFamily="18" charset="0"/>
              </a:rPr>
              <a:t>Advantages</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85752" y="702405"/>
            <a:ext cx="6347714" cy="4917160"/>
          </a:xfrm>
        </p:spPr>
        <p:txBody>
          <a:bodyPr>
            <a:normAutofit fontScale="55000" lnSpcReduction="20000"/>
          </a:bodyPr>
          <a:lstStyle/>
          <a:p>
            <a:pPr algn="just"/>
            <a:r>
              <a:rPr lang="en-US" sz="2900" cap="none" dirty="0">
                <a:latin typeface="Times New Roman" panose="02020603050405020304" pitchFamily="18" charset="0"/>
                <a:cs typeface="Times New Roman" panose="02020603050405020304" pitchFamily="18" charset="0"/>
              </a:rPr>
              <a:t>Reduces time spent at billing counter and increases customer satisfaction. </a:t>
            </a:r>
            <a:endParaRPr lang="en-IN" sz="2900" cap="none" dirty="0">
              <a:latin typeface="Times New Roman" panose="02020603050405020304" pitchFamily="18" charset="0"/>
              <a:cs typeface="Times New Roman" panose="02020603050405020304" pitchFamily="18" charset="0"/>
            </a:endParaRPr>
          </a:p>
          <a:p>
            <a:pPr algn="just"/>
            <a:r>
              <a:rPr lang="en-US" sz="2900" cap="none" dirty="0">
                <a:latin typeface="Times New Roman" panose="02020603050405020304" pitchFamily="18" charset="0"/>
                <a:cs typeface="Times New Roman" panose="02020603050405020304" pitchFamily="18" charset="0"/>
              </a:rPr>
              <a:t>Users can be aware of the total bill amount during the time of purchase which prevent them from over shopping.</a:t>
            </a:r>
          </a:p>
          <a:p>
            <a:pPr algn="just"/>
            <a:r>
              <a:rPr lang="en-IN" sz="2900" cap="none" dirty="0">
                <a:latin typeface="Times New Roman" panose="02020603050405020304" pitchFamily="18" charset="0"/>
                <a:cs typeface="Times New Roman" panose="02020603050405020304" pitchFamily="18" charset="0"/>
              </a:rPr>
              <a:t>Increases overall efficiency.</a:t>
            </a:r>
          </a:p>
          <a:p>
            <a:pPr algn="just"/>
            <a:r>
              <a:rPr lang="en-US" sz="2900" cap="none" dirty="0">
                <a:latin typeface="Times New Roman" panose="02020603050405020304" pitchFamily="18" charset="0"/>
                <a:cs typeface="Times New Roman" panose="02020603050405020304" pitchFamily="18" charset="0"/>
              </a:rPr>
              <a:t>Allows quick checkout and eliminates waiting in long queues.</a:t>
            </a:r>
            <a:endParaRPr lang="en-IN" sz="2900" cap="none" dirty="0">
              <a:latin typeface="Times New Roman" panose="02020603050405020304" pitchFamily="18" charset="0"/>
              <a:cs typeface="Times New Roman" panose="02020603050405020304" pitchFamily="18" charset="0"/>
            </a:endParaRPr>
          </a:p>
          <a:p>
            <a:pPr marL="0" indent="0" algn="just">
              <a:buNone/>
            </a:pPr>
            <a:r>
              <a:rPr lang="en-IN" sz="3800" b="1" dirty="0">
                <a:latin typeface="Times New Roman" panose="02020603050405020304" pitchFamily="18" charset="0"/>
                <a:ea typeface="+mj-ea"/>
                <a:cs typeface="Times New Roman" panose="02020603050405020304" pitchFamily="18" charset="0"/>
              </a:rPr>
              <a:t>  DISADVANTAGES</a:t>
            </a:r>
          </a:p>
          <a:p>
            <a:pPr algn="just"/>
            <a:r>
              <a:rPr lang="en-IN" sz="2900" cap="none" dirty="0">
                <a:latin typeface="Times New Roman" panose="02020603050405020304" pitchFamily="18" charset="0"/>
                <a:ea typeface="+mj-ea"/>
                <a:cs typeface="Times New Roman" panose="02020603050405020304" pitchFamily="18" charset="0"/>
              </a:rPr>
              <a:t>There should be minimal knowledge to use the device which forces people with illiteracy to switch back to conventional shopping system</a:t>
            </a:r>
            <a:r>
              <a:rPr lang="en-IN" sz="3300" cap="none" dirty="0">
                <a:latin typeface="Times New Roman" panose="02020603050405020304" pitchFamily="18" charset="0"/>
                <a:ea typeface="+mj-ea"/>
                <a:cs typeface="Times New Roman" panose="02020603050405020304" pitchFamily="18" charset="0"/>
              </a:rPr>
              <a:t>.</a:t>
            </a:r>
            <a:endParaRPr lang="en-IN" sz="2900" cap="none" dirty="0">
              <a:latin typeface="Times New Roman" panose="02020603050405020304" pitchFamily="18" charset="0"/>
              <a:ea typeface="+mj-ea"/>
              <a:cs typeface="Times New Roman" panose="02020603050405020304" pitchFamily="18" charset="0"/>
            </a:endParaRPr>
          </a:p>
          <a:p>
            <a:pPr marL="0" indent="0" algn="just">
              <a:lnSpc>
                <a:spcPct val="170000"/>
              </a:lnSpc>
              <a:buNone/>
            </a:pPr>
            <a:r>
              <a:rPr lang="en-US" sz="4000" b="1" dirty="0">
                <a:latin typeface="Times New Roman" panose="02020603050405020304" pitchFamily="18" charset="0"/>
                <a:cs typeface="Times New Roman" panose="02020603050405020304" pitchFamily="18" charset="0"/>
              </a:rPr>
              <a:t>   </a:t>
            </a:r>
            <a:r>
              <a:rPr lang="en-US" sz="3800" b="1" dirty="0">
                <a:latin typeface="Times New Roman" panose="02020603050405020304" pitchFamily="18" charset="0"/>
                <a:cs typeface="Times New Roman" panose="02020603050405020304" pitchFamily="18" charset="0"/>
              </a:rPr>
              <a:t>Applications</a:t>
            </a:r>
            <a:endParaRPr lang="en-IN" sz="3800" dirty="0">
              <a:solidFill>
                <a:schemeClr val="accent1"/>
              </a:solidFill>
              <a:latin typeface="Times New Roman" panose="02020603050405020304" pitchFamily="18" charset="0"/>
              <a:ea typeface="+mj-ea"/>
              <a:cs typeface="Times New Roman" panose="02020603050405020304" pitchFamily="18" charset="0"/>
            </a:endParaRPr>
          </a:p>
          <a:p>
            <a:pPr marL="228600" lvl="0" indent="-228600" algn="l" rtl="0">
              <a:lnSpc>
                <a:spcPct val="170000"/>
              </a:lnSpc>
              <a:spcBef>
                <a:spcPts val="0"/>
              </a:spcBef>
              <a:spcAft>
                <a:spcPts val="0"/>
              </a:spcAft>
              <a:buClr>
                <a:schemeClr val="dk1"/>
              </a:buClr>
              <a:buSzPts val="2800"/>
              <a:buChar char="•"/>
            </a:pPr>
            <a:r>
              <a:rPr lang="en-US" sz="2900" cap="none" dirty="0">
                <a:latin typeface="Times New Roman" panose="02020603050405020304" pitchFamily="18" charset="0"/>
                <a:cs typeface="Times New Roman" panose="02020603050405020304" pitchFamily="18" charset="0"/>
              </a:rPr>
              <a:t>It can be utilized in Clothing Stores.</a:t>
            </a:r>
          </a:p>
          <a:p>
            <a:pPr marL="228600" lvl="0" indent="-228600" algn="l" rtl="0">
              <a:lnSpc>
                <a:spcPct val="90000"/>
              </a:lnSpc>
              <a:spcBef>
                <a:spcPts val="1000"/>
              </a:spcBef>
              <a:spcAft>
                <a:spcPts val="0"/>
              </a:spcAft>
              <a:buClr>
                <a:schemeClr val="dk1"/>
              </a:buClr>
              <a:buSzPts val="2800"/>
              <a:buChar char="•"/>
            </a:pPr>
            <a:r>
              <a:rPr lang="en-US" sz="2900" cap="none" dirty="0">
                <a:latin typeface="Times New Roman" panose="02020603050405020304" pitchFamily="18" charset="0"/>
                <a:cs typeface="Times New Roman" panose="02020603050405020304" pitchFamily="18" charset="0"/>
              </a:rPr>
              <a:t>Grocery stores.</a:t>
            </a:r>
          </a:p>
          <a:p>
            <a:pPr marL="228600" lvl="0" indent="-228600" algn="l" rtl="0">
              <a:lnSpc>
                <a:spcPct val="90000"/>
              </a:lnSpc>
              <a:spcBef>
                <a:spcPts val="1000"/>
              </a:spcBef>
              <a:spcAft>
                <a:spcPts val="0"/>
              </a:spcAft>
              <a:buClr>
                <a:schemeClr val="dk1"/>
              </a:buClr>
              <a:buSzPts val="2800"/>
              <a:buChar char="•"/>
            </a:pPr>
            <a:r>
              <a:rPr lang="en-US" sz="2900" cap="none" dirty="0">
                <a:latin typeface="Times New Roman" panose="02020603050405020304" pitchFamily="18" charset="0"/>
                <a:cs typeface="Times New Roman" panose="02020603050405020304" pitchFamily="18" charset="0"/>
              </a:rPr>
              <a:t>Wholesale shopping malls.</a:t>
            </a:r>
          </a:p>
          <a:p>
            <a:pPr marL="228600" lvl="0" indent="-228600" algn="l" rtl="0">
              <a:lnSpc>
                <a:spcPct val="90000"/>
              </a:lnSpc>
              <a:spcBef>
                <a:spcPts val="1000"/>
              </a:spcBef>
              <a:spcAft>
                <a:spcPts val="0"/>
              </a:spcAft>
              <a:buClr>
                <a:schemeClr val="dk1"/>
              </a:buClr>
              <a:buSzPts val="2800"/>
              <a:buChar char="•"/>
            </a:pPr>
            <a:r>
              <a:rPr lang="en-US" sz="2900" cap="none" dirty="0">
                <a:latin typeface="Times New Roman" panose="02020603050405020304" pitchFamily="18" charset="0"/>
                <a:cs typeface="Times New Roman" panose="02020603050405020304" pitchFamily="18" charset="0"/>
              </a:rPr>
              <a:t>Vegetable marts</a:t>
            </a:r>
          </a:p>
          <a:p>
            <a:pPr algn="just"/>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2DEEC0F-9CE8-4447-B6B2-9614B6566B23}"/>
              </a:ext>
            </a:extLst>
          </p:cNvPr>
          <p:cNvSpPr>
            <a:spLocks noGrp="1"/>
          </p:cNvSpPr>
          <p:nvPr>
            <p:ph type="sldNum" sz="quarter" idx="12"/>
          </p:nvPr>
        </p:nvSpPr>
        <p:spPr/>
        <p:txBody>
          <a:bodyPr/>
          <a:lstStyle/>
          <a:p>
            <a:fld id="{3409287F-F6E5-4C05-A684-CA32AC885D5D}" type="slidenum">
              <a:rPr lang="en-IN" smtClean="0"/>
              <a:t>10</a:t>
            </a:fld>
            <a:endParaRPr lang="en-IN"/>
          </a:p>
        </p:txBody>
      </p:sp>
      <p:sp>
        <p:nvSpPr>
          <p:cNvPr id="4" name="Date Placeholder 3">
            <a:extLst>
              <a:ext uri="{FF2B5EF4-FFF2-40B4-BE49-F238E27FC236}">
                <a16:creationId xmlns:a16="http://schemas.microsoft.com/office/drawing/2014/main" id="{929662C5-844C-405D-A898-7D9F1FA93BC9}"/>
              </a:ext>
            </a:extLst>
          </p:cNvPr>
          <p:cNvSpPr>
            <a:spLocks noGrp="1"/>
          </p:cNvSpPr>
          <p:nvPr>
            <p:ph type="dt" sz="half" idx="10"/>
          </p:nvPr>
        </p:nvSpPr>
        <p:spPr/>
        <p:txBody>
          <a:bodyPr/>
          <a:lstStyle/>
          <a:p>
            <a:fld id="{1721FEDE-C85B-49A6-AA2B-D6378B239B46}" type="datetime1">
              <a:rPr lang="en-IN" smtClean="0"/>
              <a:t>16-07-2021</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42CA-B5E9-46A7-961F-A0B385F7DE5A}"/>
              </a:ext>
            </a:extLst>
          </p:cNvPr>
          <p:cNvSpPr>
            <a:spLocks noGrp="1"/>
          </p:cNvSpPr>
          <p:nvPr>
            <p:ph type="title"/>
          </p:nvPr>
        </p:nvSpPr>
        <p:spPr>
          <a:xfrm>
            <a:off x="897559" y="213063"/>
            <a:ext cx="10396882" cy="257453"/>
          </a:xfrm>
        </p:spPr>
        <p:txBody>
          <a:bodyPr>
            <a:normAutofit fontScale="90000"/>
          </a:bodyPr>
          <a:lstStyle/>
          <a:p>
            <a:pPr algn="ctr"/>
            <a:br>
              <a:rPr lang="en-US" sz="3200" dirty="0"/>
            </a:br>
            <a:r>
              <a:rPr lang="en-IN" sz="3200" dirty="0"/>
              <a:t>Initial </a:t>
            </a:r>
            <a:r>
              <a:rPr lang="en-IN" sz="3200" dirty="0" err="1"/>
              <a:t>STage</a:t>
            </a:r>
            <a:endParaRPr lang="en-IN" sz="3200" dirty="0"/>
          </a:p>
        </p:txBody>
      </p:sp>
      <p:pic>
        <p:nvPicPr>
          <p:cNvPr id="11" name="Content Placeholder 10">
            <a:extLst>
              <a:ext uri="{FF2B5EF4-FFF2-40B4-BE49-F238E27FC236}">
                <a16:creationId xmlns:a16="http://schemas.microsoft.com/office/drawing/2014/main" id="{40524F58-3527-4126-A9A8-62594FCEB1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403358" y="907372"/>
            <a:ext cx="3188250" cy="4498445"/>
          </a:xfrm>
        </p:spPr>
      </p:pic>
      <p:pic>
        <p:nvPicPr>
          <p:cNvPr id="13" name="Picture 12">
            <a:extLst>
              <a:ext uri="{FF2B5EF4-FFF2-40B4-BE49-F238E27FC236}">
                <a16:creationId xmlns:a16="http://schemas.microsoft.com/office/drawing/2014/main" id="{71D3CC91-A137-4D9E-894C-BF9998F52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670" y="1618537"/>
            <a:ext cx="5749771" cy="3076113"/>
          </a:xfrm>
          <a:prstGeom prst="rect">
            <a:avLst/>
          </a:prstGeom>
        </p:spPr>
      </p:pic>
      <p:sp>
        <p:nvSpPr>
          <p:cNvPr id="3" name="Date Placeholder 2">
            <a:extLst>
              <a:ext uri="{FF2B5EF4-FFF2-40B4-BE49-F238E27FC236}">
                <a16:creationId xmlns:a16="http://schemas.microsoft.com/office/drawing/2014/main" id="{0FF1AEF3-5FBD-43E1-A6B5-EB442124A93D}"/>
              </a:ext>
            </a:extLst>
          </p:cNvPr>
          <p:cNvSpPr>
            <a:spLocks noGrp="1"/>
          </p:cNvSpPr>
          <p:nvPr>
            <p:ph type="dt" sz="half" idx="10"/>
          </p:nvPr>
        </p:nvSpPr>
        <p:spPr/>
        <p:txBody>
          <a:bodyPr/>
          <a:lstStyle/>
          <a:p>
            <a:fld id="{8D17FC5D-687A-42C0-9C03-3942B5D30DA8}" type="datetime1">
              <a:rPr lang="en-IN" smtClean="0"/>
              <a:t>16-07-2021</a:t>
            </a:fld>
            <a:endParaRPr lang="en-IN"/>
          </a:p>
        </p:txBody>
      </p:sp>
      <p:sp>
        <p:nvSpPr>
          <p:cNvPr id="4" name="Slide Number Placeholder 3">
            <a:extLst>
              <a:ext uri="{FF2B5EF4-FFF2-40B4-BE49-F238E27FC236}">
                <a16:creationId xmlns:a16="http://schemas.microsoft.com/office/drawing/2014/main" id="{1A6209B1-7415-46C4-A71E-C8ED33512130}"/>
              </a:ext>
            </a:extLst>
          </p:cNvPr>
          <p:cNvSpPr>
            <a:spLocks noGrp="1"/>
          </p:cNvSpPr>
          <p:nvPr>
            <p:ph type="sldNum" sz="quarter" idx="12"/>
          </p:nvPr>
        </p:nvSpPr>
        <p:spPr/>
        <p:txBody>
          <a:bodyPr/>
          <a:lstStyle/>
          <a:p>
            <a:fld id="{41F044E5-794E-40F2-80F8-2274159BC3CA}" type="slidenum">
              <a:rPr lang="en-IN" smtClean="0"/>
              <a:t>11</a:t>
            </a:fld>
            <a:endParaRPr lang="en-IN"/>
          </a:p>
        </p:txBody>
      </p:sp>
    </p:spTree>
    <p:extLst>
      <p:ext uri="{BB962C8B-B14F-4D97-AF65-F5344CB8AC3E}">
        <p14:creationId xmlns:p14="http://schemas.microsoft.com/office/powerpoint/2010/main" val="166714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3212-FF58-4FA2-8010-4C9CB68A3D5A}"/>
              </a:ext>
            </a:extLst>
          </p:cNvPr>
          <p:cNvSpPr>
            <a:spLocks noGrp="1"/>
          </p:cNvSpPr>
          <p:nvPr>
            <p:ph type="title"/>
          </p:nvPr>
        </p:nvSpPr>
        <p:spPr>
          <a:xfrm>
            <a:off x="3018408" y="339570"/>
            <a:ext cx="6386396" cy="468297"/>
          </a:xfrm>
        </p:spPr>
        <p:txBody>
          <a:bodyPr>
            <a:normAutofit fontScale="90000"/>
          </a:bodyPr>
          <a:lstStyle/>
          <a:p>
            <a:pPr algn="ctr"/>
            <a:r>
              <a:rPr lang="en-US" sz="3600" dirty="0" err="1"/>
              <a:t>WiFi</a:t>
            </a:r>
            <a:r>
              <a:rPr lang="en-US" sz="3600" dirty="0"/>
              <a:t> and webpage connected</a:t>
            </a:r>
            <a:endParaRPr lang="en-IN" sz="3600" dirty="0"/>
          </a:p>
        </p:txBody>
      </p:sp>
      <p:pic>
        <p:nvPicPr>
          <p:cNvPr id="5" name="Content Placeholder 4">
            <a:extLst>
              <a:ext uri="{FF2B5EF4-FFF2-40B4-BE49-F238E27FC236}">
                <a16:creationId xmlns:a16="http://schemas.microsoft.com/office/drawing/2014/main" id="{D02E2CF0-738C-4A91-9B8F-828C37534D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t="25075" r="72478" b="48921"/>
          <a:stretch/>
        </p:blipFill>
        <p:spPr>
          <a:xfrm>
            <a:off x="612558" y="807867"/>
            <a:ext cx="2982897" cy="1393796"/>
          </a:xfrm>
        </p:spPr>
      </p:pic>
      <p:pic>
        <p:nvPicPr>
          <p:cNvPr id="7" name="Picture 6">
            <a:extLst>
              <a:ext uri="{FF2B5EF4-FFF2-40B4-BE49-F238E27FC236}">
                <a16:creationId xmlns:a16="http://schemas.microsoft.com/office/drawing/2014/main" id="{841A8689-4ACD-40D7-A92F-6512BF6F54E4}"/>
              </a:ext>
            </a:extLst>
          </p:cNvPr>
          <p:cNvPicPr>
            <a:picLocks noChangeAspect="1"/>
          </p:cNvPicPr>
          <p:nvPr/>
        </p:nvPicPr>
        <p:blipFill rotWithShape="1">
          <a:blip r:embed="rId3">
            <a:extLst>
              <a:ext uri="{28A0092B-C50C-407E-A947-70E740481C1C}">
                <a14:useLocalDpi xmlns:a14="http://schemas.microsoft.com/office/drawing/2010/main" val="0"/>
              </a:ext>
            </a:extLst>
          </a:blip>
          <a:srcRect l="-64" t="27573" r="56666" b="52103"/>
          <a:stretch/>
        </p:blipFill>
        <p:spPr>
          <a:xfrm>
            <a:off x="6612388" y="807867"/>
            <a:ext cx="3968318" cy="1393796"/>
          </a:xfrm>
          <a:prstGeom prst="rect">
            <a:avLst/>
          </a:prstGeom>
        </p:spPr>
      </p:pic>
      <p:pic>
        <p:nvPicPr>
          <p:cNvPr id="9" name="Picture 8">
            <a:extLst>
              <a:ext uri="{FF2B5EF4-FFF2-40B4-BE49-F238E27FC236}">
                <a16:creationId xmlns:a16="http://schemas.microsoft.com/office/drawing/2014/main" id="{FD53AD94-0F48-47B9-90D3-AC4D1D697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05" y="2414727"/>
            <a:ext cx="5409460" cy="3151573"/>
          </a:xfrm>
          <a:prstGeom prst="rect">
            <a:avLst/>
          </a:prstGeom>
        </p:spPr>
      </p:pic>
      <p:pic>
        <p:nvPicPr>
          <p:cNvPr id="11" name="Picture 10">
            <a:extLst>
              <a:ext uri="{FF2B5EF4-FFF2-40B4-BE49-F238E27FC236}">
                <a16:creationId xmlns:a16="http://schemas.microsoft.com/office/drawing/2014/main" id="{9D0B2C8D-F386-4CF9-89FB-75879241E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462" y="3338004"/>
            <a:ext cx="3015449" cy="2228296"/>
          </a:xfrm>
          <a:prstGeom prst="rect">
            <a:avLst/>
          </a:prstGeom>
        </p:spPr>
      </p:pic>
      <p:pic>
        <p:nvPicPr>
          <p:cNvPr id="13" name="Picture 12">
            <a:extLst>
              <a:ext uri="{FF2B5EF4-FFF2-40B4-BE49-F238E27FC236}">
                <a16:creationId xmlns:a16="http://schemas.microsoft.com/office/drawing/2014/main" id="{230C8465-3FD8-4E4C-9FF9-64F0A7BE8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808" y="3338004"/>
            <a:ext cx="2846772" cy="2228297"/>
          </a:xfrm>
          <a:prstGeom prst="rect">
            <a:avLst/>
          </a:prstGeom>
        </p:spPr>
      </p:pic>
      <p:sp>
        <p:nvSpPr>
          <p:cNvPr id="3" name="Date Placeholder 2">
            <a:extLst>
              <a:ext uri="{FF2B5EF4-FFF2-40B4-BE49-F238E27FC236}">
                <a16:creationId xmlns:a16="http://schemas.microsoft.com/office/drawing/2014/main" id="{841C1A3B-E2F7-431E-9AD0-2C4B56C0115D}"/>
              </a:ext>
            </a:extLst>
          </p:cNvPr>
          <p:cNvSpPr>
            <a:spLocks noGrp="1"/>
          </p:cNvSpPr>
          <p:nvPr>
            <p:ph type="dt" sz="half" idx="10"/>
          </p:nvPr>
        </p:nvSpPr>
        <p:spPr/>
        <p:txBody>
          <a:bodyPr/>
          <a:lstStyle/>
          <a:p>
            <a:fld id="{C2B4B583-4F96-4E15-ADEE-0D6E980046FA}" type="datetime1">
              <a:rPr lang="en-IN" smtClean="0"/>
              <a:t>16-07-2021</a:t>
            </a:fld>
            <a:endParaRPr lang="en-IN"/>
          </a:p>
        </p:txBody>
      </p:sp>
      <p:sp>
        <p:nvSpPr>
          <p:cNvPr id="4" name="Slide Number Placeholder 3">
            <a:extLst>
              <a:ext uri="{FF2B5EF4-FFF2-40B4-BE49-F238E27FC236}">
                <a16:creationId xmlns:a16="http://schemas.microsoft.com/office/drawing/2014/main" id="{F5B86DBD-019D-4B02-8124-98ACF806F45B}"/>
              </a:ext>
            </a:extLst>
          </p:cNvPr>
          <p:cNvSpPr>
            <a:spLocks noGrp="1"/>
          </p:cNvSpPr>
          <p:nvPr>
            <p:ph type="sldNum" sz="quarter" idx="12"/>
          </p:nvPr>
        </p:nvSpPr>
        <p:spPr/>
        <p:txBody>
          <a:bodyPr/>
          <a:lstStyle/>
          <a:p>
            <a:fld id="{41F044E5-794E-40F2-80F8-2274159BC3CA}" type="slidenum">
              <a:rPr lang="en-IN" smtClean="0"/>
              <a:t>12</a:t>
            </a:fld>
            <a:endParaRPr lang="en-IN"/>
          </a:p>
        </p:txBody>
      </p:sp>
    </p:spTree>
    <p:extLst>
      <p:ext uri="{BB962C8B-B14F-4D97-AF65-F5344CB8AC3E}">
        <p14:creationId xmlns:p14="http://schemas.microsoft.com/office/powerpoint/2010/main" val="256401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C2E5-CEA8-4F63-8E1C-1234B1F81B43}"/>
              </a:ext>
            </a:extLst>
          </p:cNvPr>
          <p:cNvSpPr>
            <a:spLocks noGrp="1"/>
          </p:cNvSpPr>
          <p:nvPr>
            <p:ph type="title"/>
          </p:nvPr>
        </p:nvSpPr>
        <p:spPr>
          <a:xfrm>
            <a:off x="3648722" y="233039"/>
            <a:ext cx="5081378" cy="415031"/>
          </a:xfrm>
        </p:spPr>
        <p:txBody>
          <a:bodyPr>
            <a:normAutofit fontScale="90000"/>
          </a:bodyPr>
          <a:lstStyle/>
          <a:p>
            <a:pPr algn="ctr"/>
            <a:r>
              <a:rPr lang="en-US" sz="3600" dirty="0"/>
              <a:t>Adding and removing items</a:t>
            </a:r>
            <a:endParaRPr lang="en-IN" sz="3600" dirty="0"/>
          </a:p>
        </p:txBody>
      </p:sp>
      <p:pic>
        <p:nvPicPr>
          <p:cNvPr id="5" name="Content Placeholder 4">
            <a:extLst>
              <a:ext uri="{FF2B5EF4-FFF2-40B4-BE49-F238E27FC236}">
                <a16:creationId xmlns:a16="http://schemas.microsoft.com/office/drawing/2014/main" id="{DAF89E63-81BB-4C62-84E0-EEC3CE350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956" y="1127465"/>
            <a:ext cx="4415366" cy="3957298"/>
          </a:xfrm>
        </p:spPr>
      </p:pic>
      <p:pic>
        <p:nvPicPr>
          <p:cNvPr id="7" name="Picture 6">
            <a:extLst>
              <a:ext uri="{FF2B5EF4-FFF2-40B4-BE49-F238E27FC236}">
                <a16:creationId xmlns:a16="http://schemas.microsoft.com/office/drawing/2014/main" id="{1C29487A-089E-4418-A35E-0D9A4E197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86" y="1127465"/>
            <a:ext cx="5015885" cy="3957298"/>
          </a:xfrm>
          <a:prstGeom prst="rect">
            <a:avLst/>
          </a:prstGeom>
        </p:spPr>
      </p:pic>
      <p:sp>
        <p:nvSpPr>
          <p:cNvPr id="3" name="Date Placeholder 2">
            <a:extLst>
              <a:ext uri="{FF2B5EF4-FFF2-40B4-BE49-F238E27FC236}">
                <a16:creationId xmlns:a16="http://schemas.microsoft.com/office/drawing/2014/main" id="{B6491AD5-A9AA-4B15-B3C3-36AA8C1A2CE9}"/>
              </a:ext>
            </a:extLst>
          </p:cNvPr>
          <p:cNvSpPr>
            <a:spLocks noGrp="1"/>
          </p:cNvSpPr>
          <p:nvPr>
            <p:ph type="dt" sz="half" idx="10"/>
          </p:nvPr>
        </p:nvSpPr>
        <p:spPr/>
        <p:txBody>
          <a:bodyPr/>
          <a:lstStyle/>
          <a:p>
            <a:fld id="{F5DD43CE-BFDB-44DA-A186-0ECF84E17A64}" type="datetime1">
              <a:rPr lang="en-IN" smtClean="0"/>
              <a:t>16-07-2021</a:t>
            </a:fld>
            <a:endParaRPr lang="en-IN"/>
          </a:p>
        </p:txBody>
      </p:sp>
      <p:sp>
        <p:nvSpPr>
          <p:cNvPr id="4" name="Slide Number Placeholder 3">
            <a:extLst>
              <a:ext uri="{FF2B5EF4-FFF2-40B4-BE49-F238E27FC236}">
                <a16:creationId xmlns:a16="http://schemas.microsoft.com/office/drawing/2014/main" id="{0BCEB166-881A-4A6D-A716-E7C4BAC64B6C}"/>
              </a:ext>
            </a:extLst>
          </p:cNvPr>
          <p:cNvSpPr>
            <a:spLocks noGrp="1"/>
          </p:cNvSpPr>
          <p:nvPr>
            <p:ph type="sldNum" sz="quarter" idx="12"/>
          </p:nvPr>
        </p:nvSpPr>
        <p:spPr/>
        <p:txBody>
          <a:bodyPr/>
          <a:lstStyle/>
          <a:p>
            <a:fld id="{41F044E5-794E-40F2-80F8-2274159BC3CA}" type="slidenum">
              <a:rPr lang="en-IN" smtClean="0"/>
              <a:t>13</a:t>
            </a:fld>
            <a:endParaRPr lang="en-IN"/>
          </a:p>
        </p:txBody>
      </p:sp>
    </p:spTree>
    <p:extLst>
      <p:ext uri="{BB962C8B-B14F-4D97-AF65-F5344CB8AC3E}">
        <p14:creationId xmlns:p14="http://schemas.microsoft.com/office/powerpoint/2010/main" val="99475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DC8B-6D19-4C38-96C9-C3AB9E55AFA4}"/>
              </a:ext>
            </a:extLst>
          </p:cNvPr>
          <p:cNvSpPr>
            <a:spLocks noGrp="1"/>
          </p:cNvSpPr>
          <p:nvPr>
            <p:ph type="title"/>
          </p:nvPr>
        </p:nvSpPr>
        <p:spPr>
          <a:xfrm>
            <a:off x="3500022" y="0"/>
            <a:ext cx="5410199" cy="548196"/>
          </a:xfrm>
        </p:spPr>
        <p:txBody>
          <a:bodyPr>
            <a:normAutofit fontScale="90000"/>
          </a:bodyPr>
          <a:lstStyle/>
          <a:p>
            <a:r>
              <a:rPr lang="en-US" sz="4000" dirty="0"/>
              <a:t>Grand total and billing</a:t>
            </a:r>
            <a:endParaRPr lang="en-IN" sz="4000" dirty="0"/>
          </a:p>
        </p:txBody>
      </p:sp>
      <p:pic>
        <p:nvPicPr>
          <p:cNvPr id="5" name="Content Placeholder 4">
            <a:extLst>
              <a:ext uri="{FF2B5EF4-FFF2-40B4-BE49-F238E27FC236}">
                <a16:creationId xmlns:a16="http://schemas.microsoft.com/office/drawing/2014/main" id="{E457A31C-6D19-48B3-825D-F257FA277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606" y="548197"/>
            <a:ext cx="4415366" cy="2381434"/>
          </a:xfrm>
        </p:spPr>
      </p:pic>
      <p:pic>
        <p:nvPicPr>
          <p:cNvPr id="7" name="Picture 6">
            <a:extLst>
              <a:ext uri="{FF2B5EF4-FFF2-40B4-BE49-F238E27FC236}">
                <a16:creationId xmlns:a16="http://schemas.microsoft.com/office/drawing/2014/main" id="{26AF1C92-D9F2-4AD8-A267-704D661B61EE}"/>
              </a:ext>
            </a:extLst>
          </p:cNvPr>
          <p:cNvPicPr>
            <a:picLocks noChangeAspect="1"/>
          </p:cNvPicPr>
          <p:nvPr/>
        </p:nvPicPr>
        <p:blipFill rotWithShape="1">
          <a:blip r:embed="rId3">
            <a:extLst>
              <a:ext uri="{28A0092B-C50C-407E-A947-70E740481C1C}">
                <a14:useLocalDpi xmlns:a14="http://schemas.microsoft.com/office/drawing/2010/main" val="0"/>
              </a:ext>
            </a:extLst>
          </a:blip>
          <a:srcRect l="2509" t="17763" r="4789" b="18201"/>
          <a:stretch/>
        </p:blipFill>
        <p:spPr>
          <a:xfrm>
            <a:off x="249607" y="3009530"/>
            <a:ext cx="4415366" cy="2539014"/>
          </a:xfrm>
          <a:prstGeom prst="rect">
            <a:avLst/>
          </a:prstGeom>
        </p:spPr>
      </p:pic>
      <p:pic>
        <p:nvPicPr>
          <p:cNvPr id="9" name="Picture 8">
            <a:extLst>
              <a:ext uri="{FF2B5EF4-FFF2-40B4-BE49-F238E27FC236}">
                <a16:creationId xmlns:a16="http://schemas.microsoft.com/office/drawing/2014/main" id="{6EC365B9-6DF3-48C8-B96F-8F3B1EFF9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458" y="548196"/>
            <a:ext cx="6300186" cy="2381434"/>
          </a:xfrm>
          <a:prstGeom prst="rect">
            <a:avLst/>
          </a:prstGeom>
        </p:spPr>
      </p:pic>
      <p:pic>
        <p:nvPicPr>
          <p:cNvPr id="11" name="Picture 10">
            <a:extLst>
              <a:ext uri="{FF2B5EF4-FFF2-40B4-BE49-F238E27FC236}">
                <a16:creationId xmlns:a16="http://schemas.microsoft.com/office/drawing/2014/main" id="{B5CBABDC-881F-4D6A-B533-963DED2C5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242" y="3067235"/>
            <a:ext cx="4234833" cy="2454676"/>
          </a:xfrm>
          <a:prstGeom prst="rect">
            <a:avLst/>
          </a:prstGeom>
        </p:spPr>
      </p:pic>
      <p:sp>
        <p:nvSpPr>
          <p:cNvPr id="3" name="Date Placeholder 2">
            <a:extLst>
              <a:ext uri="{FF2B5EF4-FFF2-40B4-BE49-F238E27FC236}">
                <a16:creationId xmlns:a16="http://schemas.microsoft.com/office/drawing/2014/main" id="{A2346749-FB84-417D-AF67-030BC816D657}"/>
              </a:ext>
            </a:extLst>
          </p:cNvPr>
          <p:cNvSpPr>
            <a:spLocks noGrp="1"/>
          </p:cNvSpPr>
          <p:nvPr>
            <p:ph type="dt" sz="half" idx="10"/>
          </p:nvPr>
        </p:nvSpPr>
        <p:spPr/>
        <p:txBody>
          <a:bodyPr/>
          <a:lstStyle/>
          <a:p>
            <a:fld id="{3483F0AB-417C-4154-8A45-2C81223EF0A5}" type="datetime1">
              <a:rPr lang="en-IN" smtClean="0"/>
              <a:t>16-07-2021</a:t>
            </a:fld>
            <a:endParaRPr lang="en-IN"/>
          </a:p>
        </p:txBody>
      </p:sp>
      <p:sp>
        <p:nvSpPr>
          <p:cNvPr id="4" name="Slide Number Placeholder 3">
            <a:extLst>
              <a:ext uri="{FF2B5EF4-FFF2-40B4-BE49-F238E27FC236}">
                <a16:creationId xmlns:a16="http://schemas.microsoft.com/office/drawing/2014/main" id="{31952D23-0ADB-4B24-B27A-278FBD4C33C6}"/>
              </a:ext>
            </a:extLst>
          </p:cNvPr>
          <p:cNvSpPr>
            <a:spLocks noGrp="1"/>
          </p:cNvSpPr>
          <p:nvPr>
            <p:ph type="sldNum" sz="quarter" idx="12"/>
          </p:nvPr>
        </p:nvSpPr>
        <p:spPr/>
        <p:txBody>
          <a:bodyPr/>
          <a:lstStyle/>
          <a:p>
            <a:fld id="{41F044E5-794E-40F2-80F8-2274159BC3CA}" type="slidenum">
              <a:rPr lang="en-IN" smtClean="0"/>
              <a:t>14</a:t>
            </a:fld>
            <a:endParaRPr lang="en-IN"/>
          </a:p>
        </p:txBody>
      </p:sp>
    </p:spTree>
    <p:extLst>
      <p:ext uri="{BB962C8B-B14F-4D97-AF65-F5344CB8AC3E}">
        <p14:creationId xmlns:p14="http://schemas.microsoft.com/office/powerpoint/2010/main" val="314708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435" y="220450"/>
            <a:ext cx="6571343" cy="1049235"/>
          </a:xfrm>
        </p:spPr>
        <p:txBody>
          <a:bodyPr>
            <a:normAutofit/>
          </a:bodyPr>
          <a:lstStyle/>
          <a:p>
            <a:r>
              <a:rPr lang="en-US" sz="4400" b="1" dirty="0">
                <a:latin typeface="Times New Roman" panose="02020603050405020304" pitchFamily="18" charset="0"/>
                <a:cs typeface="Times New Roman" panose="02020603050405020304" pitchFamily="18" charset="0"/>
              </a:rPr>
              <a:t>Conclusion</a:t>
            </a:r>
            <a:endParaRPr lang="en-IN" sz="4400" b="1" dirty="0"/>
          </a:p>
        </p:txBody>
      </p:sp>
      <p:sp>
        <p:nvSpPr>
          <p:cNvPr id="3" name="Content Placeholder 2"/>
          <p:cNvSpPr>
            <a:spLocks noGrp="1"/>
          </p:cNvSpPr>
          <p:nvPr>
            <p:ph idx="1"/>
          </p:nvPr>
        </p:nvSpPr>
        <p:spPr>
          <a:xfrm>
            <a:off x="710213" y="1101008"/>
            <a:ext cx="10203794" cy="4381896"/>
          </a:xfrm>
        </p:spPr>
        <p:txBody>
          <a:bodyPr>
            <a:normAutofit/>
          </a:bodyPr>
          <a:lstStyle/>
          <a:p>
            <a:pPr algn="just"/>
            <a:r>
              <a:rPr lang="en-US" sz="1800" cap="none" dirty="0">
                <a:latin typeface="Times New Roman" panose="02020603050405020304" pitchFamily="18" charset="0"/>
                <a:ea typeface="Arial"/>
                <a:cs typeface="Times New Roman" panose="02020603050405020304" pitchFamily="18" charset="0"/>
                <a:sym typeface="Arial"/>
              </a:rPr>
              <a:t>The proposed model is easy to use, low priced and does not require any special training. This model keeps an account and uses of the existing developments and various types of radio frequency identification and detection technologies which are used for item recognition, billing and inventory update. As the whole system is becoming smart, the requirement of manpower will decrease, thus benefiting the retailers.</a:t>
            </a:r>
          </a:p>
          <a:p>
            <a:pPr algn="just"/>
            <a:r>
              <a:rPr lang="en-US" sz="1800" cap="none" dirty="0">
                <a:latin typeface="Times New Roman" panose="02020603050405020304" pitchFamily="18" charset="0"/>
                <a:cs typeface="Times New Roman" panose="02020603050405020304" pitchFamily="18" charset="0"/>
              </a:rPr>
              <a:t>Automatic billing of products by using RFID technique will be a more viable option in the future. The system based on RFID technique is efficient, compact and has promising performance. Also, RFID is better and faster than barcode reading because the later works on line of sight which is not the case for RFID technique. This will take the overall shopping experience to a different level. Different parameters such as the system parameters of smart trolley like product name, product cost, product weight etc. Are display.</a:t>
            </a: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29028A9-D4ED-44B9-89C9-6489523A7AA3}"/>
              </a:ext>
            </a:extLst>
          </p:cNvPr>
          <p:cNvSpPr>
            <a:spLocks noGrp="1"/>
          </p:cNvSpPr>
          <p:nvPr>
            <p:ph type="sldNum" sz="quarter" idx="12"/>
          </p:nvPr>
        </p:nvSpPr>
        <p:spPr/>
        <p:txBody>
          <a:bodyPr/>
          <a:lstStyle/>
          <a:p>
            <a:fld id="{3409287F-F6E5-4C05-A684-CA32AC885D5D}" type="slidenum">
              <a:rPr lang="en-IN" smtClean="0"/>
              <a:t>15</a:t>
            </a:fld>
            <a:endParaRPr lang="en-IN"/>
          </a:p>
        </p:txBody>
      </p:sp>
      <p:sp>
        <p:nvSpPr>
          <p:cNvPr id="4" name="Date Placeholder 3">
            <a:extLst>
              <a:ext uri="{FF2B5EF4-FFF2-40B4-BE49-F238E27FC236}">
                <a16:creationId xmlns:a16="http://schemas.microsoft.com/office/drawing/2014/main" id="{B157C92D-2743-48D8-AC71-C78C12CD578B}"/>
              </a:ext>
            </a:extLst>
          </p:cNvPr>
          <p:cNvSpPr>
            <a:spLocks noGrp="1"/>
          </p:cNvSpPr>
          <p:nvPr>
            <p:ph type="dt" sz="half" idx="10"/>
          </p:nvPr>
        </p:nvSpPr>
        <p:spPr/>
        <p:txBody>
          <a:bodyPr/>
          <a:lstStyle/>
          <a:p>
            <a:fld id="{56A3A9ED-C5FE-4F85-BF5C-E54B338512AA}" type="datetime1">
              <a:rPr lang="en-IN" smtClean="0"/>
              <a:t>16-07-2021</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31E7-934A-4FB1-855A-624C2C59D709}"/>
              </a:ext>
            </a:extLst>
          </p:cNvPr>
          <p:cNvSpPr>
            <a:spLocks noGrp="1"/>
          </p:cNvSpPr>
          <p:nvPr>
            <p:ph type="title"/>
          </p:nvPr>
        </p:nvSpPr>
        <p:spPr>
          <a:xfrm>
            <a:off x="2528286" y="481614"/>
            <a:ext cx="6904607" cy="583707"/>
          </a:xfrm>
        </p:spPr>
        <p:txBody>
          <a:bodyPr>
            <a:noAutofit/>
          </a:bodyPr>
          <a:lstStyle/>
          <a:p>
            <a:pPr algn="ctr"/>
            <a:r>
              <a:rPr lang="en-US" sz="2800" dirty="0"/>
              <a:t>FUTURE SCOPE</a:t>
            </a:r>
            <a:endParaRPr lang="en-IN" sz="2800" dirty="0"/>
          </a:p>
        </p:txBody>
      </p:sp>
      <p:sp>
        <p:nvSpPr>
          <p:cNvPr id="3" name="Content Placeholder 2">
            <a:extLst>
              <a:ext uri="{FF2B5EF4-FFF2-40B4-BE49-F238E27FC236}">
                <a16:creationId xmlns:a16="http://schemas.microsoft.com/office/drawing/2014/main" id="{806EDEC5-D1B3-4D4C-8FDA-B9D107E3C4A4}"/>
              </a:ext>
            </a:extLst>
          </p:cNvPr>
          <p:cNvSpPr>
            <a:spLocks noGrp="1"/>
          </p:cNvSpPr>
          <p:nvPr>
            <p:ph idx="1"/>
          </p:nvPr>
        </p:nvSpPr>
        <p:spPr>
          <a:xfrm>
            <a:off x="543757" y="1468592"/>
            <a:ext cx="10396883" cy="3311189"/>
          </a:xfrm>
        </p:spPr>
        <p:txBody>
          <a:bodyPr/>
          <a:lstStyle/>
          <a:p>
            <a:pPr marL="0" marR="981075" indent="0" algn="just">
              <a:lnSpc>
                <a:spcPct val="150000"/>
              </a:lnSpc>
              <a:spcAft>
                <a:spcPts val="0"/>
              </a:spcAft>
              <a:buNone/>
            </a:pPr>
            <a:r>
              <a:rPr lang="en-US" sz="1800" cap="none" dirty="0">
                <a:effectLst/>
                <a:latin typeface="Times New Roman" panose="02020603050405020304" pitchFamily="18" charset="0"/>
                <a:ea typeface="Times New Roman" panose="02020603050405020304" pitchFamily="18" charset="0"/>
              </a:rPr>
              <a:t>The RFID based smart trolley using </a:t>
            </a:r>
            <a:r>
              <a:rPr lang="en-US" sz="1800" cap="none" dirty="0">
                <a:latin typeface="Times New Roman" panose="02020603050405020304" pitchFamily="18" charset="0"/>
                <a:ea typeface="Times New Roman" panose="02020603050405020304" pitchFamily="18" charset="0"/>
              </a:rPr>
              <a:t>I</a:t>
            </a:r>
            <a:r>
              <a:rPr lang="en-US" sz="1800" cap="none" dirty="0">
                <a:effectLst/>
                <a:latin typeface="Times New Roman" panose="02020603050405020304" pitchFamily="18" charset="0"/>
                <a:ea typeface="Times New Roman" panose="02020603050405020304" pitchFamily="18" charset="0"/>
              </a:rPr>
              <a:t>oT can be extended for implementing many other functionalities like:</a:t>
            </a:r>
            <a:endParaRPr lang="en-IN" sz="1800" cap="none" dirty="0">
              <a:effectLst/>
              <a:latin typeface="Times New Roman" panose="02020603050405020304" pitchFamily="18" charset="0"/>
              <a:ea typeface="Times New Roman" panose="02020603050405020304" pitchFamily="18" charset="0"/>
            </a:endParaRPr>
          </a:p>
          <a:p>
            <a:pPr marL="342900" lvl="0" indent="-342900">
              <a:spcBef>
                <a:spcPts val="795"/>
              </a:spcBef>
              <a:spcAft>
                <a:spcPts val="0"/>
              </a:spcAft>
              <a:buSzPts val="1400"/>
              <a:buFont typeface="Symbol" panose="05050102010706020507" pitchFamily="18" charset="2"/>
              <a:buChar char=""/>
              <a:tabLst>
                <a:tab pos="655955" algn="l"/>
                <a:tab pos="656590" algn="l"/>
              </a:tabLst>
            </a:pPr>
            <a:r>
              <a:rPr lang="en-US" sz="1800" cap="none" dirty="0">
                <a:effectLst/>
                <a:latin typeface="Times New Roman" panose="02020603050405020304" pitchFamily="18" charset="0"/>
                <a:ea typeface="Symbol" panose="05050102010706020507" pitchFamily="18" charset="2"/>
                <a:cs typeface="Symbol" panose="05050102010706020507" pitchFamily="18" charset="2"/>
              </a:rPr>
              <a:t>Transfer the bill to mobile without printing we can use the GSM</a:t>
            </a:r>
            <a:r>
              <a:rPr lang="en-US" sz="1800" cap="none"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cap="none" dirty="0">
                <a:effectLst/>
                <a:latin typeface="Times New Roman" panose="02020603050405020304" pitchFamily="18" charset="0"/>
                <a:ea typeface="Symbol" panose="05050102010706020507" pitchFamily="18" charset="2"/>
                <a:cs typeface="Symbol" panose="05050102010706020507" pitchFamily="18" charset="2"/>
              </a:rPr>
              <a:t>module.</a:t>
            </a:r>
            <a:endParaRPr lang="en-IN" sz="1800" cap="none"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645"/>
              </a:spcBef>
              <a:spcAft>
                <a:spcPts val="0"/>
              </a:spcAft>
              <a:buSzPts val="1400"/>
              <a:buFont typeface="Symbol" panose="05050102010706020507" pitchFamily="18" charset="2"/>
              <a:buChar char=""/>
              <a:tabLst>
                <a:tab pos="655955" algn="l"/>
                <a:tab pos="656590" algn="l"/>
              </a:tabLst>
            </a:pPr>
            <a:r>
              <a:rPr lang="en-US" sz="1800" cap="none" dirty="0">
                <a:effectLst/>
                <a:latin typeface="Times New Roman" panose="02020603050405020304" pitchFamily="18" charset="0"/>
                <a:ea typeface="Symbol" panose="05050102010706020507" pitchFamily="18" charset="2"/>
                <a:cs typeface="Symbol" panose="05050102010706020507" pitchFamily="18" charset="2"/>
              </a:rPr>
              <a:t>Robotics arm also include in it for the picking and dropping of the</a:t>
            </a:r>
            <a:r>
              <a:rPr lang="en-US" sz="1800" cap="none"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cap="none" dirty="0">
                <a:effectLst/>
                <a:latin typeface="Times New Roman" panose="02020603050405020304" pitchFamily="18" charset="0"/>
                <a:ea typeface="Symbol" panose="05050102010706020507" pitchFamily="18" charset="2"/>
                <a:cs typeface="Symbol" panose="05050102010706020507" pitchFamily="18" charset="2"/>
              </a:rPr>
              <a:t>product.</a:t>
            </a:r>
            <a:endParaRPr lang="en-IN" sz="1800" cap="none"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640"/>
              </a:spcBef>
              <a:spcAft>
                <a:spcPts val="0"/>
              </a:spcAft>
              <a:buSzPts val="1400"/>
              <a:buFont typeface="Symbol" panose="05050102010706020507" pitchFamily="18" charset="2"/>
              <a:buChar char=""/>
              <a:tabLst>
                <a:tab pos="655955" algn="l"/>
                <a:tab pos="656590" algn="l"/>
              </a:tabLst>
            </a:pPr>
            <a:r>
              <a:rPr lang="en-US" sz="1800" cap="none" dirty="0">
                <a:effectLst/>
                <a:latin typeface="Times New Roman" panose="02020603050405020304" pitchFamily="18" charset="0"/>
                <a:ea typeface="Symbol" panose="05050102010706020507" pitchFamily="18" charset="2"/>
                <a:cs typeface="Symbol" panose="05050102010706020507" pitchFamily="18" charset="2"/>
              </a:rPr>
              <a:t>We can also include voice</a:t>
            </a:r>
            <a:r>
              <a:rPr lang="en-US" sz="1800" cap="none"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cap="none" dirty="0">
                <a:effectLst/>
                <a:latin typeface="Times New Roman" panose="02020603050405020304" pitchFamily="18" charset="0"/>
                <a:ea typeface="Symbol" panose="05050102010706020507" pitchFamily="18" charset="2"/>
                <a:cs typeface="Symbol" panose="05050102010706020507" pitchFamily="18" charset="2"/>
              </a:rPr>
              <a:t>assistance.</a:t>
            </a:r>
          </a:p>
          <a:p>
            <a:pPr marL="342900" lvl="0" indent="-342900">
              <a:spcBef>
                <a:spcPts val="640"/>
              </a:spcBef>
              <a:spcAft>
                <a:spcPts val="0"/>
              </a:spcAft>
              <a:buSzPts val="1400"/>
              <a:buFont typeface="Symbol" panose="05050102010706020507" pitchFamily="18" charset="2"/>
              <a:buChar char=""/>
              <a:tabLst>
                <a:tab pos="655955" algn="l"/>
                <a:tab pos="656590" algn="l"/>
              </a:tabLst>
            </a:pPr>
            <a:r>
              <a:rPr lang="en-US" sz="1800" cap="none" dirty="0">
                <a:latin typeface="Times New Roman" panose="02020603050405020304" pitchFamily="18" charset="0"/>
                <a:ea typeface="Symbol" panose="05050102010706020507" pitchFamily="18" charset="2"/>
                <a:cs typeface="Symbol" panose="05050102010706020507" pitchFamily="18" charset="2"/>
              </a:rPr>
              <a:t>We can extend it to pay bills using debit/credit card and also UPI banking.</a:t>
            </a:r>
            <a:endParaRPr lang="en-IN" sz="1800" cap="none"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
        <p:nvSpPr>
          <p:cNvPr id="4" name="Date Placeholder 3">
            <a:extLst>
              <a:ext uri="{FF2B5EF4-FFF2-40B4-BE49-F238E27FC236}">
                <a16:creationId xmlns:a16="http://schemas.microsoft.com/office/drawing/2014/main" id="{B64D5780-8288-4166-9834-3DC5FCCE345C}"/>
              </a:ext>
            </a:extLst>
          </p:cNvPr>
          <p:cNvSpPr>
            <a:spLocks noGrp="1"/>
          </p:cNvSpPr>
          <p:nvPr>
            <p:ph type="dt" sz="half" idx="10"/>
          </p:nvPr>
        </p:nvSpPr>
        <p:spPr/>
        <p:txBody>
          <a:bodyPr/>
          <a:lstStyle/>
          <a:p>
            <a:fld id="{D2C37444-6A10-454D-84AD-652ABADA347B}" type="datetime1">
              <a:rPr lang="en-IN" smtClean="0"/>
              <a:t>16-07-2021</a:t>
            </a:fld>
            <a:endParaRPr lang="en-IN"/>
          </a:p>
        </p:txBody>
      </p:sp>
      <p:sp>
        <p:nvSpPr>
          <p:cNvPr id="5" name="Slide Number Placeholder 4">
            <a:extLst>
              <a:ext uri="{FF2B5EF4-FFF2-40B4-BE49-F238E27FC236}">
                <a16:creationId xmlns:a16="http://schemas.microsoft.com/office/drawing/2014/main" id="{A8B56482-06B2-464F-AC4F-D3F4F7DBF167}"/>
              </a:ext>
            </a:extLst>
          </p:cNvPr>
          <p:cNvSpPr>
            <a:spLocks noGrp="1"/>
          </p:cNvSpPr>
          <p:nvPr>
            <p:ph type="sldNum" sz="quarter" idx="12"/>
          </p:nvPr>
        </p:nvSpPr>
        <p:spPr/>
        <p:txBody>
          <a:bodyPr/>
          <a:lstStyle/>
          <a:p>
            <a:fld id="{41F044E5-794E-40F2-80F8-2274159BC3CA}" type="slidenum">
              <a:rPr lang="en-IN" smtClean="0"/>
              <a:t>16</a:t>
            </a:fld>
            <a:endParaRPr lang="en-IN"/>
          </a:p>
        </p:txBody>
      </p:sp>
    </p:spTree>
    <p:extLst>
      <p:ext uri="{BB962C8B-B14F-4D97-AF65-F5344CB8AC3E}">
        <p14:creationId xmlns:p14="http://schemas.microsoft.com/office/powerpoint/2010/main" val="251645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191" y="26213"/>
            <a:ext cx="10396882" cy="1151965"/>
          </a:xfrm>
        </p:spPr>
        <p:txBody>
          <a:bodyPr/>
          <a:lstStyle/>
          <a:p>
            <a:r>
              <a:rPr lang="en-US"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References</a:t>
            </a:r>
            <a:endParaRPr lang="en-IN" sz="4400" b="1" dirty="0"/>
          </a:p>
        </p:txBody>
      </p:sp>
      <p:sp>
        <p:nvSpPr>
          <p:cNvPr id="3" name="Content Placeholder 2"/>
          <p:cNvSpPr>
            <a:spLocks noGrp="1"/>
          </p:cNvSpPr>
          <p:nvPr>
            <p:ph idx="1"/>
          </p:nvPr>
        </p:nvSpPr>
        <p:spPr>
          <a:xfrm>
            <a:off x="1316851" y="1107819"/>
            <a:ext cx="9309719" cy="4356496"/>
          </a:xfrm>
        </p:spPr>
        <p:txBody>
          <a:bodyPr>
            <a:normAutofit fontScale="85000" lnSpcReduction="10000"/>
          </a:bodyPr>
          <a:lstStyle/>
          <a:p>
            <a:pPr marL="342900" lvl="0" indent="-342900" algn="just">
              <a:lnSpc>
                <a:spcPct val="200000"/>
              </a:lnSpc>
              <a:spcAft>
                <a:spcPts val="1000"/>
              </a:spcAft>
              <a:buFont typeface="+mj-lt"/>
              <a:buAutoNum type="arabicPeriod"/>
            </a:pP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Suraj.S</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vishal</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guruprasad</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udayagiri</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R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pranava</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preetham</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S nag, RFID based wireless intelligent cart using ARM7 international journal of innovative research in science, engineering and technology, vol. 5, issue 8, 2016.</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200000"/>
              </a:lnSpc>
              <a:spcAft>
                <a:spcPts val="1000"/>
              </a:spcAft>
              <a:buFont typeface="+mj-lt"/>
              <a:buAutoNum type="arabicPeriod"/>
            </a:pP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Komal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ambekar</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vinayak</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dhole,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supriya</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s smart shopping troll using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rfid</a:t>
            </a:r>
            <a:r>
              <a:rPr lang="en-US" sz="1800" cap="none"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international journal of advanced research in computer engineering &amp; technology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ijarcet</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volume 4 issue 10, 2015.</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US" sz="1800" u="sng" cap="non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Https://create.Arduino.Cc/projecthub/electropeak/getting-started-w-nodemcu-esp8266-on-arduino-ide-28184f</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200000"/>
              </a:lnSpc>
              <a:spcAft>
                <a:spcPts val="1000"/>
              </a:spcAft>
              <a:buFont typeface="+mj-lt"/>
              <a:buAutoNum type="arabicPeriod"/>
            </a:pPr>
            <a:r>
              <a:rPr lang="en-US" sz="1800" u="sng" cap="non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Https://www.Instructables.Com/mfrc522-rfid-reader-interfaced-with-nodemcu/</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hlinkClick r:id="rId4"/>
            </a:endParaRPr>
          </a:p>
        </p:txBody>
      </p:sp>
      <p:sp>
        <p:nvSpPr>
          <p:cNvPr id="5" name="Slide Number Placeholder 4">
            <a:extLst>
              <a:ext uri="{FF2B5EF4-FFF2-40B4-BE49-F238E27FC236}">
                <a16:creationId xmlns:a16="http://schemas.microsoft.com/office/drawing/2014/main" id="{3FE181E9-94A7-4D72-8039-5A6D6D979C34}"/>
              </a:ext>
            </a:extLst>
          </p:cNvPr>
          <p:cNvSpPr>
            <a:spLocks noGrp="1"/>
          </p:cNvSpPr>
          <p:nvPr>
            <p:ph type="sldNum" sz="quarter" idx="12"/>
          </p:nvPr>
        </p:nvSpPr>
        <p:spPr/>
        <p:txBody>
          <a:bodyPr/>
          <a:lstStyle/>
          <a:p>
            <a:fld id="{3409287F-F6E5-4C05-A684-CA32AC885D5D}" type="slidenum">
              <a:rPr lang="en-IN" smtClean="0"/>
              <a:t>17</a:t>
            </a:fld>
            <a:endParaRPr lang="en-IN"/>
          </a:p>
        </p:txBody>
      </p:sp>
      <p:sp>
        <p:nvSpPr>
          <p:cNvPr id="4" name="Date Placeholder 3">
            <a:extLst>
              <a:ext uri="{FF2B5EF4-FFF2-40B4-BE49-F238E27FC236}">
                <a16:creationId xmlns:a16="http://schemas.microsoft.com/office/drawing/2014/main" id="{4B64F9D7-FC29-45DA-A288-FB0FE1F8E1AD}"/>
              </a:ext>
            </a:extLst>
          </p:cNvPr>
          <p:cNvSpPr>
            <a:spLocks noGrp="1"/>
          </p:cNvSpPr>
          <p:nvPr>
            <p:ph type="dt" sz="half" idx="10"/>
          </p:nvPr>
        </p:nvSpPr>
        <p:spPr/>
        <p:txBody>
          <a:bodyPr/>
          <a:lstStyle/>
          <a:p>
            <a:fld id="{06562FD5-9A56-40A8-9C9F-A286BF3DC681}" type="datetime1">
              <a:rPr lang="en-IN" smtClean="0"/>
              <a:t>16-07-2021</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extBox 2"/>
          <p:cNvSpPr txBox="1"/>
          <p:nvPr/>
        </p:nvSpPr>
        <p:spPr>
          <a:xfrm>
            <a:off x="4025125" y="1407643"/>
            <a:ext cx="4390946"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Thank you </a:t>
            </a:r>
          </a:p>
        </p:txBody>
      </p:sp>
      <p:sp>
        <p:nvSpPr>
          <p:cNvPr id="1048661" name="TextBox 3"/>
          <p:cNvSpPr txBox="1"/>
          <p:nvPr/>
        </p:nvSpPr>
        <p:spPr>
          <a:xfrm>
            <a:off x="4909958" y="3670911"/>
            <a:ext cx="2795958" cy="1384995"/>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Any</a:t>
            </a:r>
            <a:r>
              <a:rPr lang="en-US" sz="3600" dirty="0">
                <a:latin typeface="Times New Roman" panose="02020603050405020304" pitchFamily="18" charset="0"/>
                <a:cs typeface="Times New Roman" panose="02020603050405020304" pitchFamily="18" charset="0"/>
              </a:rPr>
              <a:t> Queries</a:t>
            </a:r>
          </a:p>
          <a:p>
            <a:pPr algn="ctr"/>
            <a:r>
              <a:rPr lang="en-US" sz="36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A2F8A4C-001C-454E-BDD6-0018EC618698}"/>
              </a:ext>
            </a:extLst>
          </p:cNvPr>
          <p:cNvSpPr>
            <a:spLocks noGrp="1"/>
          </p:cNvSpPr>
          <p:nvPr>
            <p:ph type="sldNum" sz="quarter" idx="12"/>
          </p:nvPr>
        </p:nvSpPr>
        <p:spPr/>
        <p:txBody>
          <a:bodyPr/>
          <a:lstStyle/>
          <a:p>
            <a:fld id="{3409287F-F6E5-4C05-A684-CA32AC885D5D}" type="slidenum">
              <a:rPr lang="en-IN" smtClean="0"/>
              <a:t>18</a:t>
            </a:fld>
            <a:endParaRPr lang="en-IN"/>
          </a:p>
        </p:txBody>
      </p:sp>
      <p:sp>
        <p:nvSpPr>
          <p:cNvPr id="2" name="Date Placeholder 1">
            <a:extLst>
              <a:ext uri="{FF2B5EF4-FFF2-40B4-BE49-F238E27FC236}">
                <a16:creationId xmlns:a16="http://schemas.microsoft.com/office/drawing/2014/main" id="{0E863F22-5A3A-4828-93C9-A99B9FE8C52E}"/>
              </a:ext>
            </a:extLst>
          </p:cNvPr>
          <p:cNvSpPr>
            <a:spLocks noGrp="1"/>
          </p:cNvSpPr>
          <p:nvPr>
            <p:ph type="dt" sz="half" idx="10"/>
          </p:nvPr>
        </p:nvSpPr>
        <p:spPr>
          <a:xfrm>
            <a:off x="7411205" y="5869610"/>
            <a:ext cx="3784600" cy="498470"/>
          </a:xfrm>
        </p:spPr>
        <p:txBody>
          <a:bodyPr/>
          <a:lstStyle/>
          <a:p>
            <a:fld id="{D4D5A8BF-A81D-4E5E-BBE7-34ADACEF3666}" type="datetime1">
              <a:rPr lang="en-IN" smtClean="0"/>
              <a:t>16-07-2021</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785794"/>
          </a:xfrm>
        </p:spPr>
        <p:txBody>
          <a:bodyPr>
            <a:normAutofit/>
          </a:bodyPr>
          <a:lstStyle/>
          <a:p>
            <a:pPr algn="ctr"/>
            <a:r>
              <a:rPr lang="en-IN" sz="2800" dirty="0">
                <a:latin typeface="Times New Roman" pitchFamily="18" charset="0"/>
                <a:cs typeface="Times New Roman" pitchFamily="18" charset="0"/>
              </a:rPr>
              <a:t>CONTENTS </a:t>
            </a:r>
          </a:p>
        </p:txBody>
      </p:sp>
      <p:sp>
        <p:nvSpPr>
          <p:cNvPr id="3" name="Content Placeholder 2"/>
          <p:cNvSpPr>
            <a:spLocks noGrp="1"/>
          </p:cNvSpPr>
          <p:nvPr>
            <p:ph idx="1"/>
          </p:nvPr>
        </p:nvSpPr>
        <p:spPr>
          <a:xfrm>
            <a:off x="869520" y="167190"/>
            <a:ext cx="8715436" cy="5929330"/>
          </a:xfrm>
        </p:spPr>
        <p:txBody>
          <a:bodyPr>
            <a:normAutofit/>
          </a:bodyPr>
          <a:lstStyle/>
          <a:p>
            <a:pPr lvl="0"/>
            <a:r>
              <a:rPr lang="en-US" sz="1800" dirty="0">
                <a:latin typeface="Times New Roman" panose="02020603050405020304" pitchFamily="18" charset="0"/>
                <a:cs typeface="Times New Roman" panose="02020603050405020304" pitchFamily="18" charset="0"/>
              </a:rPr>
              <a:t>Objective</a:t>
            </a:r>
          </a:p>
          <a:p>
            <a:r>
              <a:rPr lang="en-US" sz="1800" dirty="0">
                <a:latin typeface="Times New Roman" panose="02020603050405020304" pitchFamily="18" charset="0"/>
                <a:cs typeface="Times New Roman" panose="02020603050405020304" pitchFamily="18" charset="0"/>
              </a:rPr>
              <a:t>Introduction</a:t>
            </a:r>
          </a:p>
          <a:p>
            <a:pPr lvl="0"/>
            <a:r>
              <a:rPr lang="en-US" sz="1800" dirty="0">
                <a:latin typeface="Times New Roman" panose="02020603050405020304" pitchFamily="18" charset="0"/>
                <a:cs typeface="Times New Roman" panose="02020603050405020304" pitchFamily="18" charset="0"/>
              </a:rPr>
              <a:t>Abstract</a:t>
            </a:r>
          </a:p>
          <a:p>
            <a:pPr lvl="0"/>
            <a:r>
              <a:rPr lang="en-US" sz="1800" dirty="0">
                <a:latin typeface="Times New Roman" panose="02020603050405020304" pitchFamily="18" charset="0"/>
                <a:cs typeface="Times New Roman" panose="02020603050405020304" pitchFamily="18" charset="0"/>
              </a:rPr>
              <a:t>Block Diagram</a:t>
            </a:r>
          </a:p>
          <a:p>
            <a:pPr lvl="0"/>
            <a:r>
              <a:rPr lang="en-US" sz="1800" dirty="0">
                <a:latin typeface="Times New Roman" panose="02020603050405020304" pitchFamily="18" charset="0"/>
                <a:cs typeface="Times New Roman" panose="02020603050405020304" pitchFamily="18" charset="0"/>
              </a:rPr>
              <a:t>Tools Required – (Software and Hardware)</a:t>
            </a:r>
          </a:p>
          <a:p>
            <a:pPr lvl="0"/>
            <a:r>
              <a:rPr lang="en-US" sz="1800" dirty="0">
                <a:latin typeface="Times New Roman" panose="02020603050405020304" pitchFamily="18" charset="0"/>
                <a:cs typeface="Times New Roman" panose="02020603050405020304" pitchFamily="18" charset="0"/>
              </a:rPr>
              <a:t>Functions</a:t>
            </a:r>
          </a:p>
          <a:p>
            <a:pPr lvl="0"/>
            <a:r>
              <a:rPr lang="en-US" sz="1800" dirty="0">
                <a:latin typeface="Times New Roman" panose="02020603050405020304" pitchFamily="18" charset="0"/>
                <a:cs typeface="Times New Roman" panose="02020603050405020304" pitchFamily="18" charset="0"/>
              </a:rPr>
              <a:t>Schematic Diagram</a:t>
            </a:r>
          </a:p>
          <a:p>
            <a:pPr lvl="0"/>
            <a:r>
              <a:rPr lang="en-US" sz="1800" dirty="0">
                <a:latin typeface="Times New Roman" panose="02020603050405020304" pitchFamily="18" charset="0"/>
                <a:cs typeface="Times New Roman" panose="02020603050405020304" pitchFamily="18" charset="0"/>
              </a:rPr>
              <a:t>Advantages, Disadvantages  and Applications</a:t>
            </a:r>
          </a:p>
          <a:p>
            <a:pPr lvl="0"/>
            <a:r>
              <a:rPr lang="en-US" sz="1800" dirty="0">
                <a:latin typeface="Times New Roman" panose="02020603050405020304" pitchFamily="18" charset="0"/>
                <a:cs typeface="Times New Roman" panose="02020603050405020304" pitchFamily="18" charset="0"/>
              </a:rPr>
              <a:t>Result</a:t>
            </a:r>
          </a:p>
          <a:p>
            <a:pPr lvl="0"/>
            <a:r>
              <a:rPr lang="en-US" sz="1800" dirty="0">
                <a:latin typeface="Times New Roman" panose="02020603050405020304" pitchFamily="18" charset="0"/>
                <a:cs typeface="Times New Roman" panose="02020603050405020304" pitchFamily="18" charset="0"/>
              </a:rPr>
              <a:t>Conclusion</a:t>
            </a:r>
          </a:p>
          <a:p>
            <a:pPr lvl="0"/>
            <a:r>
              <a:rPr lang="en-US" sz="1800" dirty="0">
                <a:latin typeface="Times New Roman" panose="02020603050405020304" pitchFamily="18" charset="0"/>
                <a:cs typeface="Times New Roman" panose="02020603050405020304" pitchFamily="18" charset="0"/>
              </a:rPr>
              <a:t>References</a:t>
            </a:r>
          </a:p>
        </p:txBody>
      </p:sp>
      <p:sp>
        <p:nvSpPr>
          <p:cNvPr id="5" name="Slide Number Placeholder 4">
            <a:extLst>
              <a:ext uri="{FF2B5EF4-FFF2-40B4-BE49-F238E27FC236}">
                <a16:creationId xmlns:a16="http://schemas.microsoft.com/office/drawing/2014/main" id="{BFCC4E7A-C4E5-498F-ACC7-693CF5D44B44}"/>
              </a:ext>
            </a:extLst>
          </p:cNvPr>
          <p:cNvSpPr>
            <a:spLocks noGrp="1"/>
          </p:cNvSpPr>
          <p:nvPr>
            <p:ph type="sldNum" sz="quarter" idx="12"/>
          </p:nvPr>
        </p:nvSpPr>
        <p:spPr/>
        <p:txBody>
          <a:bodyPr/>
          <a:lstStyle/>
          <a:p>
            <a:fld id="{3409287F-F6E5-4C05-A684-CA32AC885D5D}" type="slidenum">
              <a:rPr lang="en-IN" smtClean="0"/>
              <a:t>2</a:t>
            </a:fld>
            <a:endParaRPr lang="en-IN"/>
          </a:p>
        </p:txBody>
      </p:sp>
      <p:sp>
        <p:nvSpPr>
          <p:cNvPr id="4" name="Date Placeholder 3">
            <a:extLst>
              <a:ext uri="{FF2B5EF4-FFF2-40B4-BE49-F238E27FC236}">
                <a16:creationId xmlns:a16="http://schemas.microsoft.com/office/drawing/2014/main" id="{D4F6E905-0FF2-45A0-8F7A-3E5ED6902646}"/>
              </a:ext>
            </a:extLst>
          </p:cNvPr>
          <p:cNvSpPr>
            <a:spLocks noGrp="1"/>
          </p:cNvSpPr>
          <p:nvPr>
            <p:ph type="dt" sz="half" idx="10"/>
          </p:nvPr>
        </p:nvSpPr>
        <p:spPr/>
        <p:txBody>
          <a:bodyPr/>
          <a:lstStyle/>
          <a:p>
            <a:fld id="{A56A9B2C-7EDB-480D-83E0-CAE6C874EF8A}" type="datetime1">
              <a:rPr lang="en-IN" smtClean="0"/>
              <a:t>16-07-2021</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8CE5-1EC5-4F1D-901D-3F64A3249D9B}"/>
              </a:ext>
            </a:extLst>
          </p:cNvPr>
          <p:cNvSpPr>
            <a:spLocks noGrp="1"/>
          </p:cNvSpPr>
          <p:nvPr>
            <p:ph type="title"/>
          </p:nvPr>
        </p:nvSpPr>
        <p:spPr>
          <a:xfrm>
            <a:off x="3811362" y="414276"/>
            <a:ext cx="7729728" cy="614016"/>
          </a:xfrm>
        </p:spPr>
        <p:txBody>
          <a:bodyPr>
            <a:normAutofit fontScale="90000"/>
          </a:bodyPr>
          <a:lstStyle/>
          <a:p>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638449-ED52-489E-A65C-08B6AB667585}"/>
              </a:ext>
            </a:extLst>
          </p:cNvPr>
          <p:cNvSpPr>
            <a:spLocks noGrp="1"/>
          </p:cNvSpPr>
          <p:nvPr>
            <p:ph idx="1"/>
          </p:nvPr>
        </p:nvSpPr>
        <p:spPr>
          <a:xfrm>
            <a:off x="863975" y="1203305"/>
            <a:ext cx="7729728" cy="3101983"/>
          </a:xfrm>
        </p:spPr>
        <p:txBody>
          <a:bodyPr>
            <a:normAutofit/>
          </a:bodyPr>
          <a:lstStyle/>
          <a:p>
            <a:pPr algn="just"/>
            <a:r>
              <a:rPr lang="en-IN" cap="none" dirty="0">
                <a:latin typeface="Times New Roman" panose="02020603050405020304" pitchFamily="18" charset="0"/>
                <a:cs typeface="Times New Roman" panose="02020603050405020304" pitchFamily="18" charset="0"/>
              </a:rPr>
              <a:t>Customers in a shopping mall usually wait for a long time for billing of items at the billing desk which is a complete wastage of time. </a:t>
            </a:r>
          </a:p>
          <a:p>
            <a:pPr algn="just"/>
            <a:r>
              <a:rPr lang="en-IN" cap="none" dirty="0">
                <a:latin typeface="Times New Roman" panose="02020603050405020304" pitchFamily="18" charset="0"/>
                <a:cs typeface="Times New Roman" panose="02020603050405020304" pitchFamily="18" charset="0"/>
              </a:rPr>
              <a:t>The Main Objective of this project is to design a automatic billing device using RFID and IoT in the trolley itself, thus reducing time for billing. </a:t>
            </a:r>
          </a:p>
          <a:p>
            <a:pPr algn="just"/>
            <a:r>
              <a:rPr lang="en-IN" cap="none" dirty="0">
                <a:latin typeface="Times New Roman" panose="02020603050405020304" pitchFamily="18" charset="0"/>
                <a:cs typeface="Times New Roman" panose="02020603050405020304" pitchFamily="18" charset="0"/>
              </a:rPr>
              <a:t>It is also User friendly and easy to use with minimal knowledge.</a:t>
            </a:r>
          </a:p>
        </p:txBody>
      </p:sp>
      <p:sp>
        <p:nvSpPr>
          <p:cNvPr id="5" name="Slide Number Placeholder 4">
            <a:extLst>
              <a:ext uri="{FF2B5EF4-FFF2-40B4-BE49-F238E27FC236}">
                <a16:creationId xmlns:a16="http://schemas.microsoft.com/office/drawing/2014/main" id="{8652ABED-EC37-4AC0-8A0B-3DAAC915B39A}"/>
              </a:ext>
            </a:extLst>
          </p:cNvPr>
          <p:cNvSpPr>
            <a:spLocks noGrp="1"/>
          </p:cNvSpPr>
          <p:nvPr>
            <p:ph type="sldNum" sz="quarter" idx="12"/>
          </p:nvPr>
        </p:nvSpPr>
        <p:spPr/>
        <p:txBody>
          <a:bodyPr/>
          <a:lstStyle/>
          <a:p>
            <a:fld id="{3409287F-F6E5-4C05-A684-CA32AC885D5D}" type="slidenum">
              <a:rPr lang="en-IN" smtClean="0"/>
              <a:t>3</a:t>
            </a:fld>
            <a:endParaRPr lang="en-IN"/>
          </a:p>
        </p:txBody>
      </p:sp>
      <p:sp>
        <p:nvSpPr>
          <p:cNvPr id="4" name="Date Placeholder 3">
            <a:extLst>
              <a:ext uri="{FF2B5EF4-FFF2-40B4-BE49-F238E27FC236}">
                <a16:creationId xmlns:a16="http://schemas.microsoft.com/office/drawing/2014/main" id="{B6D74975-60E1-4E5F-ACD3-0D203856A12B}"/>
              </a:ext>
            </a:extLst>
          </p:cNvPr>
          <p:cNvSpPr>
            <a:spLocks noGrp="1"/>
          </p:cNvSpPr>
          <p:nvPr>
            <p:ph type="dt" sz="half" idx="10"/>
          </p:nvPr>
        </p:nvSpPr>
        <p:spPr/>
        <p:txBody>
          <a:bodyPr/>
          <a:lstStyle/>
          <a:p>
            <a:fld id="{74696519-F958-4469-8230-23A5DD6E1B37}" type="datetime1">
              <a:rPr lang="en-IN" smtClean="0"/>
              <a:t>16-07-2021</a:t>
            </a:fld>
            <a:endParaRPr lang="en-IN"/>
          </a:p>
        </p:txBody>
      </p:sp>
    </p:spTree>
    <p:extLst>
      <p:ext uri="{BB962C8B-B14F-4D97-AF65-F5344CB8AC3E}">
        <p14:creationId xmlns:p14="http://schemas.microsoft.com/office/powerpoint/2010/main" val="201753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143" y="434248"/>
            <a:ext cx="6347713" cy="753533"/>
          </a:xfrm>
        </p:spPr>
        <p:txBody>
          <a:bodyPr>
            <a:normAutofit fontScale="90000"/>
          </a:bodyPr>
          <a:lstStyle/>
          <a:p>
            <a:r>
              <a:rPr lang="en-US" b="1" dirty="0">
                <a:latin typeface="Times New Roman" panose="02020603050405020304" pitchFamily="18" charset="0"/>
                <a:cs typeface="Times New Roman" panose="02020603050405020304" pitchFamily="18" charset="0"/>
              </a:rPr>
              <a:t>INTRODUCTION</a:t>
            </a:r>
            <a:endParaRPr lang="en-IN" b="1" dirty="0"/>
          </a:p>
        </p:txBody>
      </p:sp>
      <p:sp>
        <p:nvSpPr>
          <p:cNvPr id="3" name="Content Placeholder 2"/>
          <p:cNvSpPr>
            <a:spLocks noGrp="1"/>
          </p:cNvSpPr>
          <p:nvPr>
            <p:ph idx="1"/>
          </p:nvPr>
        </p:nvSpPr>
        <p:spPr>
          <a:xfrm>
            <a:off x="1023891" y="434248"/>
            <a:ext cx="6891868" cy="4415763"/>
          </a:xfrm>
        </p:spPr>
        <p:txBody>
          <a:bodyPr>
            <a:normAutofit/>
          </a:bodyPr>
          <a:lstStyle/>
          <a:p>
            <a:pPr algn="just"/>
            <a:r>
              <a:rPr lang="en-US" cap="none" dirty="0">
                <a:latin typeface="Times New Roman" panose="02020603050405020304" pitchFamily="18" charset="0"/>
                <a:cs typeface="Times New Roman" panose="02020603050405020304" pitchFamily="18" charset="0"/>
              </a:rPr>
              <a:t>This project is based on RFID interfaced to Node MCU which scans the RFID code and automatically starts billing which is sent to IoT webserver.</a:t>
            </a:r>
          </a:p>
          <a:p>
            <a:pPr algn="just"/>
            <a:r>
              <a:rPr lang="en-US" cap="none" dirty="0">
                <a:latin typeface="Times New Roman" panose="02020603050405020304" pitchFamily="18" charset="0"/>
                <a:cs typeface="Times New Roman" panose="02020603050405020304" pitchFamily="18" charset="0"/>
              </a:rPr>
              <a:t>It also has a I2C LCD Module which displays the product and its price, when the customer decides to take an item or remove the item if he/she doesn’t require the product.</a:t>
            </a:r>
            <a:endParaRPr lang="en-IN" cap="none"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74BFF6-2CF8-4CEB-A7DE-3706B362A620}"/>
              </a:ext>
            </a:extLst>
          </p:cNvPr>
          <p:cNvSpPr>
            <a:spLocks noGrp="1"/>
          </p:cNvSpPr>
          <p:nvPr>
            <p:ph type="sldNum" sz="quarter" idx="12"/>
          </p:nvPr>
        </p:nvSpPr>
        <p:spPr/>
        <p:txBody>
          <a:bodyPr/>
          <a:lstStyle/>
          <a:p>
            <a:fld id="{3409287F-F6E5-4C05-A684-CA32AC885D5D}" type="slidenum">
              <a:rPr lang="en-IN" smtClean="0"/>
              <a:t>4</a:t>
            </a:fld>
            <a:endParaRPr lang="en-IN"/>
          </a:p>
        </p:txBody>
      </p:sp>
      <p:sp>
        <p:nvSpPr>
          <p:cNvPr id="4" name="Date Placeholder 3">
            <a:extLst>
              <a:ext uri="{FF2B5EF4-FFF2-40B4-BE49-F238E27FC236}">
                <a16:creationId xmlns:a16="http://schemas.microsoft.com/office/drawing/2014/main" id="{440EEC6A-8D37-4D02-A210-9D7A566D105F}"/>
              </a:ext>
            </a:extLst>
          </p:cNvPr>
          <p:cNvSpPr>
            <a:spLocks noGrp="1"/>
          </p:cNvSpPr>
          <p:nvPr>
            <p:ph type="dt" sz="half" idx="10"/>
          </p:nvPr>
        </p:nvSpPr>
        <p:spPr/>
        <p:txBody>
          <a:bodyPr/>
          <a:lstStyle/>
          <a:p>
            <a:fld id="{09117BEE-EFAB-4CC2-9194-2FB2C98B1E2B}" type="datetime1">
              <a:rPr lang="en-IN" smtClean="0"/>
              <a:t>16-07-2021</a:t>
            </a:fld>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6102-09A1-4263-8EB4-8B9165828A65}"/>
              </a:ext>
            </a:extLst>
          </p:cNvPr>
          <p:cNvSpPr>
            <a:spLocks noGrp="1"/>
          </p:cNvSpPr>
          <p:nvPr>
            <p:ph type="title"/>
          </p:nvPr>
        </p:nvSpPr>
        <p:spPr>
          <a:xfrm>
            <a:off x="3909016" y="330357"/>
            <a:ext cx="7729728" cy="543677"/>
          </a:xfrm>
        </p:spPr>
        <p:txBody>
          <a:bodyPr>
            <a:normAutofit fontScale="90000"/>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86EE17-EEC0-4A0D-B562-5E97E6988021}"/>
              </a:ext>
            </a:extLst>
          </p:cNvPr>
          <p:cNvSpPr>
            <a:spLocks noGrp="1"/>
          </p:cNvSpPr>
          <p:nvPr>
            <p:ph idx="1"/>
          </p:nvPr>
        </p:nvSpPr>
        <p:spPr>
          <a:xfrm>
            <a:off x="1109317" y="1252572"/>
            <a:ext cx="10170968" cy="4504762"/>
          </a:xfrm>
        </p:spPr>
        <p:txBody>
          <a:bodyPr>
            <a:noAutofit/>
          </a:bodyPr>
          <a:lstStyle/>
          <a:p>
            <a:pPr algn="just"/>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Today’s</a:t>
            </a:r>
            <a:r>
              <a:rPr lang="en-US"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world has a fast-growing population with a wide range of demand from a variety of domains. Customers who need to purchase different products in supermarkets needs lots of time in coordinating among them self for successful shopping. </a:t>
            </a:r>
          </a:p>
          <a:p>
            <a:pPr algn="just"/>
            <a:r>
              <a:rPr lang="en-US"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need to address this problem by efficiently using our technologies. In this system, we depict reasonable and cost-effective smart shopping cart utilizing </a:t>
            </a:r>
            <a:r>
              <a:rPr lang="en-US" sz="1800"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 (internet of things) innovations. </a:t>
            </a:r>
            <a:r>
              <a:rPr lang="en-US" sz="1800"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1800" cap="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his framework helps in mechanizing the easy and comfortable billing process. </a:t>
            </a:r>
          </a:p>
          <a:p>
            <a:pPr algn="just"/>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To achieve this, all products in the mall should be equipped with RFID tags and all trolleys should be equipped with a device which we have made to accelerate the whole process of shopping. </a:t>
            </a:r>
          </a:p>
          <a:p>
            <a:pPr algn="just"/>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Further, we utilize </a:t>
            </a:r>
            <a:r>
              <a:rPr lang="en-US" sz="1800" cap="none" dirty="0">
                <a:latin typeface="Times New Roman" panose="02020603050405020304" pitchFamily="18" charset="0"/>
                <a:ea typeface="Times New Roman" panose="02020603050405020304" pitchFamily="18" charset="0"/>
                <a:cs typeface="Times New Roman" panose="02020603050405020304" pitchFamily="18" charset="0"/>
              </a:rPr>
              <a:t>I</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oT technology for displaying the items purchased in a HTML page connected through common server. We can easily monitor the items we are purchasing and their price. </a:t>
            </a:r>
          </a:p>
          <a:p>
            <a:pPr algn="just"/>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We can also control our expenditure by removing the items which we don’t need in huge quantity. Hence the billing can be done in the trolley itself thereby saving a lot of time to the customers.</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C892BCF-A1A0-4B32-A2A4-B7D91E427308}"/>
              </a:ext>
            </a:extLst>
          </p:cNvPr>
          <p:cNvSpPr>
            <a:spLocks noGrp="1"/>
          </p:cNvSpPr>
          <p:nvPr>
            <p:ph type="sldNum" sz="quarter" idx="12"/>
          </p:nvPr>
        </p:nvSpPr>
        <p:spPr/>
        <p:txBody>
          <a:bodyPr/>
          <a:lstStyle/>
          <a:p>
            <a:fld id="{3409287F-F6E5-4C05-A684-CA32AC885D5D}" type="slidenum">
              <a:rPr lang="en-IN" smtClean="0"/>
              <a:t>5</a:t>
            </a:fld>
            <a:endParaRPr lang="en-IN"/>
          </a:p>
        </p:txBody>
      </p:sp>
      <p:sp>
        <p:nvSpPr>
          <p:cNvPr id="4" name="Date Placeholder 3">
            <a:extLst>
              <a:ext uri="{FF2B5EF4-FFF2-40B4-BE49-F238E27FC236}">
                <a16:creationId xmlns:a16="http://schemas.microsoft.com/office/drawing/2014/main" id="{6074754C-6020-4E23-8902-AF6ECE804E4D}"/>
              </a:ext>
            </a:extLst>
          </p:cNvPr>
          <p:cNvSpPr>
            <a:spLocks noGrp="1"/>
          </p:cNvSpPr>
          <p:nvPr>
            <p:ph type="dt" sz="half" idx="10"/>
          </p:nvPr>
        </p:nvSpPr>
        <p:spPr/>
        <p:txBody>
          <a:bodyPr/>
          <a:lstStyle/>
          <a:p>
            <a:fld id="{B92C39B6-A065-4D96-8E33-1D73A787500B}" type="datetime1">
              <a:rPr lang="en-IN" smtClean="0"/>
              <a:t>16-07-2021</a:t>
            </a:fld>
            <a:endParaRPr lang="en-IN"/>
          </a:p>
        </p:txBody>
      </p:sp>
    </p:spTree>
    <p:extLst>
      <p:ext uri="{BB962C8B-B14F-4D97-AF65-F5344CB8AC3E}">
        <p14:creationId xmlns:p14="http://schemas.microsoft.com/office/powerpoint/2010/main" val="37560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2148" y="136098"/>
            <a:ext cx="9603275" cy="1049235"/>
          </a:xfrm>
        </p:spPr>
        <p:txBody>
          <a:bodyPr>
            <a:normAutofit/>
          </a:bodyPr>
          <a:lstStyle/>
          <a:p>
            <a:r>
              <a:rPr lang="en-US" sz="4000" b="1" dirty="0">
                <a:latin typeface="Times New Roman" panose="02020603050405020304" pitchFamily="18" charset="0"/>
                <a:cs typeface="Times New Roman" panose="02020603050405020304" pitchFamily="18" charset="0"/>
              </a:rPr>
              <a:t>BLOCK Diagram</a:t>
            </a:r>
            <a:endParaRPr lang="en-IN" sz="4000" b="1" dirty="0"/>
          </a:p>
        </p:txBody>
      </p:sp>
      <p:sp>
        <p:nvSpPr>
          <p:cNvPr id="8" name="Slide Number Placeholder 7">
            <a:extLst>
              <a:ext uri="{FF2B5EF4-FFF2-40B4-BE49-F238E27FC236}">
                <a16:creationId xmlns:a16="http://schemas.microsoft.com/office/drawing/2014/main" id="{DE93AB0D-C8FD-4EA9-91E6-4101DAE093AD}"/>
              </a:ext>
            </a:extLst>
          </p:cNvPr>
          <p:cNvSpPr>
            <a:spLocks noGrp="1"/>
          </p:cNvSpPr>
          <p:nvPr>
            <p:ph type="sldNum" sz="quarter" idx="12"/>
          </p:nvPr>
        </p:nvSpPr>
        <p:spPr/>
        <p:txBody>
          <a:bodyPr/>
          <a:lstStyle/>
          <a:p>
            <a:fld id="{3409287F-F6E5-4C05-A684-CA32AC885D5D}" type="slidenum">
              <a:rPr lang="en-IN" smtClean="0"/>
              <a:t>6</a:t>
            </a:fld>
            <a:endParaRPr lang="en-IN"/>
          </a:p>
        </p:txBody>
      </p:sp>
      <p:sp>
        <p:nvSpPr>
          <p:cNvPr id="4" name="Date Placeholder 3">
            <a:extLst>
              <a:ext uri="{FF2B5EF4-FFF2-40B4-BE49-F238E27FC236}">
                <a16:creationId xmlns:a16="http://schemas.microsoft.com/office/drawing/2014/main" id="{E6FEFBBD-1ACD-4344-B499-9623DE37F3F5}"/>
              </a:ext>
            </a:extLst>
          </p:cNvPr>
          <p:cNvSpPr>
            <a:spLocks noGrp="1"/>
          </p:cNvSpPr>
          <p:nvPr>
            <p:ph type="dt" sz="half" idx="10"/>
          </p:nvPr>
        </p:nvSpPr>
        <p:spPr/>
        <p:txBody>
          <a:bodyPr/>
          <a:lstStyle/>
          <a:p>
            <a:fld id="{89CE0B15-C0C3-4C7C-907B-7666A685154C}" type="datetime1">
              <a:rPr lang="en-IN" smtClean="0"/>
              <a:t>16-07-2021</a:t>
            </a:fld>
            <a:endParaRPr lang="en-IN"/>
          </a:p>
        </p:txBody>
      </p:sp>
      <p:pic>
        <p:nvPicPr>
          <p:cNvPr id="1026" name="Picture 1">
            <a:extLst>
              <a:ext uri="{FF2B5EF4-FFF2-40B4-BE49-F238E27FC236}">
                <a16:creationId xmlns:a16="http://schemas.microsoft.com/office/drawing/2014/main" id="{36164E46-9106-440D-933D-BBE04DDAE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726" y="1473694"/>
            <a:ext cx="8886547" cy="378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FCDF-A6C8-4721-A414-D1477C36C124}"/>
              </a:ext>
            </a:extLst>
          </p:cNvPr>
          <p:cNvSpPr>
            <a:spLocks noGrp="1"/>
          </p:cNvSpPr>
          <p:nvPr>
            <p:ph type="title"/>
          </p:nvPr>
        </p:nvSpPr>
        <p:spPr>
          <a:xfrm>
            <a:off x="685801" y="117191"/>
            <a:ext cx="10396882" cy="1151965"/>
          </a:xfrm>
        </p:spPr>
        <p:txBody>
          <a:bodyPr>
            <a:normAutofit/>
          </a:bodyPr>
          <a:lstStyle/>
          <a:p>
            <a:pPr algn="ctr"/>
            <a:r>
              <a:rPr lang="en-US" sz="2800" b="1" dirty="0">
                <a:latin typeface="Times New Roman" panose="02020603050405020304" pitchFamily="18" charset="0"/>
                <a:cs typeface="Times New Roman" panose="02020603050405020304" pitchFamily="18" charset="0"/>
              </a:rPr>
              <a:t>SOFTWARE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Tools used</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2853C6-67AC-4D53-896B-9D7DCB1ACA4C}"/>
              </a:ext>
            </a:extLst>
          </p:cNvPr>
          <p:cNvSpPr>
            <a:spLocks noGrp="1"/>
          </p:cNvSpPr>
          <p:nvPr>
            <p:ph idx="1"/>
          </p:nvPr>
        </p:nvSpPr>
        <p:spPr>
          <a:xfrm>
            <a:off x="905051" y="1060276"/>
            <a:ext cx="9603275" cy="452222"/>
          </a:xfrm>
        </p:spPr>
        <p:txBody>
          <a:bodyPr>
            <a:normAutofit/>
          </a:bodyPr>
          <a:lstStyle/>
          <a:p>
            <a:r>
              <a:rPr lang="en-IN" dirty="0">
                <a:latin typeface="Times New Roman" panose="02020603050405020304" pitchFamily="18" charset="0"/>
                <a:cs typeface="Times New Roman" panose="02020603050405020304" pitchFamily="18" charset="0"/>
              </a:rPr>
              <a:t>Arduino IDE</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707DD40-9846-446E-AA08-3218947251A4}"/>
              </a:ext>
            </a:extLst>
          </p:cNvPr>
          <p:cNvSpPr txBox="1"/>
          <p:nvPr/>
        </p:nvSpPr>
        <p:spPr>
          <a:xfrm>
            <a:off x="905051" y="1533492"/>
            <a:ext cx="10081846" cy="954107"/>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HARDWARE</a:t>
            </a:r>
            <a:br>
              <a:rPr lang="en-US" sz="2800" dirty="0">
                <a:solidFill>
                  <a:schemeClr val="accent1"/>
                </a:solidFill>
                <a:latin typeface="Times New Roman" panose="02020603050405020304" pitchFamily="18" charset="0"/>
                <a:cs typeface="Times New Roman" panose="02020603050405020304" pitchFamily="18" charset="0"/>
              </a:rPr>
            </a:br>
            <a:r>
              <a:rPr lang="en-US" sz="2800" dirty="0">
                <a:solidFill>
                  <a:schemeClr val="accent1"/>
                </a:solidFill>
                <a:latin typeface="Times New Roman" panose="02020603050405020304" pitchFamily="18" charset="0"/>
                <a:cs typeface="Times New Roman" panose="02020603050405020304" pitchFamily="18" charset="0"/>
              </a:rPr>
              <a:t>Tools used</a:t>
            </a:r>
          </a:p>
        </p:txBody>
      </p:sp>
      <p:sp>
        <p:nvSpPr>
          <p:cNvPr id="5" name="TextBox 4">
            <a:extLst>
              <a:ext uri="{FF2B5EF4-FFF2-40B4-BE49-F238E27FC236}">
                <a16:creationId xmlns:a16="http://schemas.microsoft.com/office/drawing/2014/main" id="{9E91F876-F855-4FAB-87A4-AEC4E3926B91}"/>
              </a:ext>
            </a:extLst>
          </p:cNvPr>
          <p:cNvSpPr txBox="1"/>
          <p:nvPr/>
        </p:nvSpPr>
        <p:spPr>
          <a:xfrm>
            <a:off x="905051" y="2455583"/>
            <a:ext cx="9417538" cy="2917530"/>
          </a:xfrm>
          <a:prstGeom prst="rect">
            <a:avLst/>
          </a:prstGeom>
          <a:noFill/>
        </p:spPr>
        <p:txBody>
          <a:bodyPr wrap="square" rtlCol="0">
            <a:spAutoFit/>
          </a:bodyPr>
          <a:lstStyle/>
          <a:p>
            <a:pPr marL="342900" lvl="0" indent="-342900" algn="just">
              <a:lnSpc>
                <a:spcPct val="115000"/>
              </a:lnSpc>
              <a:spcAft>
                <a:spcPts val="75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 MCU ESP8266</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EM18 - RFID Reader Module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REES52 I2C Module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16*2 LCD Display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Push Button</a:t>
            </a:r>
            <a:endPar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Red LED</a:t>
            </a:r>
            <a:endPar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Green LED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06E3F17-305B-4A2B-B28D-E8E67C2D98E5}"/>
              </a:ext>
            </a:extLst>
          </p:cNvPr>
          <p:cNvSpPr>
            <a:spLocks noGrp="1"/>
          </p:cNvSpPr>
          <p:nvPr>
            <p:ph type="sldNum" sz="quarter" idx="12"/>
          </p:nvPr>
        </p:nvSpPr>
        <p:spPr/>
        <p:txBody>
          <a:bodyPr/>
          <a:lstStyle/>
          <a:p>
            <a:fld id="{3409287F-F6E5-4C05-A684-CA32AC885D5D}" type="slidenum">
              <a:rPr lang="en-IN" smtClean="0"/>
              <a:t>7</a:t>
            </a:fld>
            <a:endParaRPr lang="en-IN"/>
          </a:p>
        </p:txBody>
      </p:sp>
      <p:sp>
        <p:nvSpPr>
          <p:cNvPr id="6" name="Date Placeholder 5">
            <a:extLst>
              <a:ext uri="{FF2B5EF4-FFF2-40B4-BE49-F238E27FC236}">
                <a16:creationId xmlns:a16="http://schemas.microsoft.com/office/drawing/2014/main" id="{ABA52AED-3CA1-4C16-B4CB-1BF071ADECB1}"/>
              </a:ext>
            </a:extLst>
          </p:cNvPr>
          <p:cNvSpPr>
            <a:spLocks noGrp="1"/>
          </p:cNvSpPr>
          <p:nvPr>
            <p:ph type="dt" sz="half" idx="10"/>
          </p:nvPr>
        </p:nvSpPr>
        <p:spPr/>
        <p:txBody>
          <a:bodyPr/>
          <a:lstStyle/>
          <a:p>
            <a:fld id="{9E583CE4-7297-4049-A4E1-498A495131DA}" type="datetime1">
              <a:rPr lang="en-IN" smtClean="0"/>
              <a:t>16-07-2021</a:t>
            </a:fld>
            <a:endParaRPr lang="en-IN"/>
          </a:p>
        </p:txBody>
      </p:sp>
    </p:spTree>
    <p:extLst>
      <p:ext uri="{BB962C8B-B14F-4D97-AF65-F5344CB8AC3E}">
        <p14:creationId xmlns:p14="http://schemas.microsoft.com/office/powerpoint/2010/main" val="318636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836" y="0"/>
            <a:ext cx="3836328" cy="949911"/>
          </a:xfrm>
        </p:spPr>
        <p:txBody>
          <a:bodyPr>
            <a:normAutofit/>
          </a:bodyPr>
          <a:lstStyle/>
          <a:p>
            <a:r>
              <a:rPr lang="en-US" sz="4400" b="1">
                <a:latin typeface="Times New Roman" panose="02020603050405020304" pitchFamily="18" charset="0"/>
                <a:cs typeface="Times New Roman" panose="02020603050405020304" pitchFamily="18" charset="0"/>
              </a:rPr>
              <a:t>Function</a:t>
            </a:r>
            <a:endParaRPr lang="en-US" sz="4400" dirty="0"/>
          </a:p>
        </p:txBody>
      </p:sp>
      <p:sp>
        <p:nvSpPr>
          <p:cNvPr id="3" name="Content Placeholder 2"/>
          <p:cNvSpPr>
            <a:spLocks noGrp="1"/>
          </p:cNvSpPr>
          <p:nvPr>
            <p:ph idx="1"/>
          </p:nvPr>
        </p:nvSpPr>
        <p:spPr>
          <a:xfrm>
            <a:off x="685800" y="841893"/>
            <a:ext cx="10396883" cy="4772389"/>
          </a:xfrm>
        </p:spPr>
        <p:txBody>
          <a:bodyPr>
            <a:normAutofit fontScale="77500" lnSpcReduction="20000"/>
          </a:bodyPr>
          <a:lstStyle/>
          <a:p>
            <a:pPr algn="just"/>
            <a:r>
              <a:rPr lang="en-US" cap="none" dirty="0">
                <a:latin typeface="Times New Roman" panose="02020603050405020304" pitchFamily="18" charset="0"/>
                <a:cs typeface="Times New Roman" panose="02020603050405020304" pitchFamily="18" charset="0"/>
              </a:rPr>
              <a:t>The RFID cards are first scanned to find out the unique codes corresponding to each card.</a:t>
            </a:r>
          </a:p>
          <a:p>
            <a:pPr algn="just"/>
            <a:r>
              <a:rPr lang="en-US" cap="none" dirty="0">
                <a:latin typeface="Times New Roman" panose="02020603050405020304" pitchFamily="18" charset="0"/>
                <a:cs typeface="Times New Roman" panose="02020603050405020304" pitchFamily="18" charset="0"/>
              </a:rPr>
              <a:t>Coding part is implemented using corresponding RFID card values and is uploaded to Node MCU.</a:t>
            </a:r>
          </a:p>
          <a:p>
            <a:pPr algn="just"/>
            <a:r>
              <a:rPr lang="en-US" cap="none" dirty="0">
                <a:latin typeface="Times New Roman" panose="02020603050405020304" pitchFamily="18" charset="0"/>
                <a:cs typeface="Times New Roman" panose="02020603050405020304" pitchFamily="18" charset="0"/>
              </a:rPr>
              <a:t>The corresponding Desktop and Node MCU must be connected to the same network with credentials which is used in the code so as to see the web server page of IoT.</a:t>
            </a:r>
          </a:p>
          <a:p>
            <a:pPr algn="just"/>
            <a:r>
              <a:rPr lang="en-US" cap="none" dirty="0">
                <a:latin typeface="Times New Roman" panose="02020603050405020304" pitchFamily="18" charset="0"/>
                <a:cs typeface="Times New Roman" panose="02020603050405020304" pitchFamily="18" charset="0"/>
              </a:rPr>
              <a:t>When the customer needs any item, he/she scans the RFID card of item with the RFID module which starts billing of item which can be displayed on the LCD Display and blinking of Green LED, along with the billing page connected to webserver.</a:t>
            </a:r>
          </a:p>
          <a:p>
            <a:pPr algn="just"/>
            <a:r>
              <a:rPr lang="en-US" cap="none" dirty="0">
                <a:latin typeface="Times New Roman" panose="02020603050405020304" pitchFamily="18" charset="0"/>
                <a:cs typeface="Times New Roman" panose="02020603050405020304" pitchFamily="18" charset="0"/>
              </a:rPr>
              <a:t>When the customer wants to replace or remove a product, he/she presses push button and again scans RFID card of product, so that the product is removed from billing which can also be displayed on the LCD and blinking of Red LED along with the billing page connected to webserver.</a:t>
            </a:r>
          </a:p>
          <a:p>
            <a:pPr algn="just"/>
            <a:r>
              <a:rPr lang="en-US" cap="none" dirty="0">
                <a:latin typeface="Times New Roman" panose="02020603050405020304" pitchFamily="18" charset="0"/>
                <a:cs typeface="Times New Roman" panose="02020603050405020304" pitchFamily="18" charset="0"/>
              </a:rPr>
              <a:t>When the customer completes his shopping, he/she scans the master card which displays grand total on the LCD Display and blinking of Green LED along with Grand Total bill displayed on the webserver.</a:t>
            </a:r>
          </a:p>
          <a:p>
            <a:pPr algn="just"/>
            <a:r>
              <a:rPr lang="en-US" cap="none" dirty="0">
                <a:latin typeface="Times New Roman" panose="02020603050405020304" pitchFamily="18" charset="0"/>
                <a:cs typeface="Times New Roman" panose="02020603050405020304" pitchFamily="18" charset="0"/>
              </a:rPr>
              <a:t>The Device is disconnected or reset button is pressed on Node MCU to reset the operation to initial state so that the trolley can be used by another customer.</a:t>
            </a:r>
          </a:p>
          <a:p>
            <a:pPr algn="just"/>
            <a:r>
              <a:rPr lang="en-US" cap="none" dirty="0">
                <a:latin typeface="Times New Roman" panose="02020603050405020304" pitchFamily="18" charset="0"/>
                <a:cs typeface="Times New Roman" panose="02020603050405020304" pitchFamily="18" charset="0"/>
              </a:rPr>
              <a:t>This process saves lots of time for customer, as all the billing is done in the trolley itself.</a:t>
            </a:r>
          </a:p>
        </p:txBody>
      </p:sp>
      <p:sp>
        <p:nvSpPr>
          <p:cNvPr id="5" name="Slide Number Placeholder 4">
            <a:extLst>
              <a:ext uri="{FF2B5EF4-FFF2-40B4-BE49-F238E27FC236}">
                <a16:creationId xmlns:a16="http://schemas.microsoft.com/office/drawing/2014/main" id="{6EFDF4F2-B53B-44A7-82E5-CFF801F7BD51}"/>
              </a:ext>
            </a:extLst>
          </p:cNvPr>
          <p:cNvSpPr>
            <a:spLocks noGrp="1"/>
          </p:cNvSpPr>
          <p:nvPr>
            <p:ph type="sldNum" sz="quarter" idx="12"/>
          </p:nvPr>
        </p:nvSpPr>
        <p:spPr/>
        <p:txBody>
          <a:bodyPr/>
          <a:lstStyle/>
          <a:p>
            <a:fld id="{3409287F-F6E5-4C05-A684-CA32AC885D5D}" type="slidenum">
              <a:rPr lang="en-IN" smtClean="0"/>
              <a:t>8</a:t>
            </a:fld>
            <a:endParaRPr lang="en-IN"/>
          </a:p>
        </p:txBody>
      </p:sp>
      <p:sp>
        <p:nvSpPr>
          <p:cNvPr id="4" name="Date Placeholder 3">
            <a:extLst>
              <a:ext uri="{FF2B5EF4-FFF2-40B4-BE49-F238E27FC236}">
                <a16:creationId xmlns:a16="http://schemas.microsoft.com/office/drawing/2014/main" id="{B9A28DB3-D8C9-4D56-8F5F-78DB33C4AD5B}"/>
              </a:ext>
            </a:extLst>
          </p:cNvPr>
          <p:cNvSpPr>
            <a:spLocks noGrp="1"/>
          </p:cNvSpPr>
          <p:nvPr>
            <p:ph type="dt" sz="half" idx="10"/>
          </p:nvPr>
        </p:nvSpPr>
        <p:spPr/>
        <p:txBody>
          <a:bodyPr/>
          <a:lstStyle/>
          <a:p>
            <a:fld id="{D0889846-DFB3-4AA7-A185-678E0D8A4037}" type="datetime1">
              <a:rPr lang="en-IN" smtClean="0"/>
              <a:t>16-07-2021</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5C901-40B8-4AC6-BB01-FC5D73D228B4}"/>
              </a:ext>
            </a:extLst>
          </p:cNvPr>
          <p:cNvSpPr txBox="1"/>
          <p:nvPr/>
        </p:nvSpPr>
        <p:spPr>
          <a:xfrm>
            <a:off x="2098697" y="166020"/>
            <a:ext cx="7627815"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SCHEMATIC DIAGRAM</a:t>
            </a:r>
            <a:endParaRPr lang="en-IN"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15CE65-FF4D-4A73-8583-2A1A820CE723}"/>
              </a:ext>
            </a:extLst>
          </p:cNvPr>
          <p:cNvSpPr>
            <a:spLocks noGrp="1"/>
          </p:cNvSpPr>
          <p:nvPr>
            <p:ph type="sldNum" sz="quarter" idx="12"/>
          </p:nvPr>
        </p:nvSpPr>
        <p:spPr/>
        <p:txBody>
          <a:bodyPr/>
          <a:lstStyle/>
          <a:p>
            <a:fld id="{3409287F-F6E5-4C05-A684-CA32AC885D5D}" type="slidenum">
              <a:rPr lang="en-IN" smtClean="0"/>
              <a:t>9</a:t>
            </a:fld>
            <a:endParaRPr lang="en-IN"/>
          </a:p>
        </p:txBody>
      </p:sp>
      <p:sp>
        <p:nvSpPr>
          <p:cNvPr id="3" name="Date Placeholder 2">
            <a:extLst>
              <a:ext uri="{FF2B5EF4-FFF2-40B4-BE49-F238E27FC236}">
                <a16:creationId xmlns:a16="http://schemas.microsoft.com/office/drawing/2014/main" id="{6E353D7C-B4C7-4436-AA25-6C473B3C321A}"/>
              </a:ext>
            </a:extLst>
          </p:cNvPr>
          <p:cNvSpPr>
            <a:spLocks noGrp="1"/>
          </p:cNvSpPr>
          <p:nvPr>
            <p:ph type="dt" sz="half" idx="10"/>
          </p:nvPr>
        </p:nvSpPr>
        <p:spPr/>
        <p:txBody>
          <a:bodyPr/>
          <a:lstStyle/>
          <a:p>
            <a:fld id="{1F031A39-C045-40B2-A094-B7A238B41E88}" type="datetime1">
              <a:rPr lang="en-IN" smtClean="0"/>
              <a:t>16-07-2021</a:t>
            </a:fld>
            <a:endParaRPr lang="en-IN"/>
          </a:p>
        </p:txBody>
      </p:sp>
      <p:pic>
        <p:nvPicPr>
          <p:cNvPr id="7" name="Picture 6">
            <a:extLst>
              <a:ext uri="{FF2B5EF4-FFF2-40B4-BE49-F238E27FC236}">
                <a16:creationId xmlns:a16="http://schemas.microsoft.com/office/drawing/2014/main" id="{46519588-77FA-48F6-9EAA-86A8695C7D8E}"/>
              </a:ext>
            </a:extLst>
          </p:cNvPr>
          <p:cNvPicPr>
            <a:picLocks noChangeAspect="1"/>
          </p:cNvPicPr>
          <p:nvPr/>
        </p:nvPicPr>
        <p:blipFill>
          <a:blip r:embed="rId2"/>
          <a:stretch>
            <a:fillRect/>
          </a:stretch>
        </p:blipFill>
        <p:spPr>
          <a:xfrm>
            <a:off x="577048" y="941033"/>
            <a:ext cx="10360241" cy="4421079"/>
          </a:xfrm>
          <a:prstGeom prst="rect">
            <a:avLst/>
          </a:prstGeom>
        </p:spPr>
      </p:pic>
    </p:spTree>
    <p:extLst>
      <p:ext uri="{BB962C8B-B14F-4D97-AF65-F5344CB8AC3E}">
        <p14:creationId xmlns:p14="http://schemas.microsoft.com/office/powerpoint/2010/main" val="39542029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535</TotalTime>
  <Words>1200</Words>
  <Application>Microsoft Office PowerPoint</Application>
  <PresentationFormat>Widescreen</PresentationFormat>
  <Paragraphs>133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Impact</vt:lpstr>
      <vt:lpstr>Symbol</vt:lpstr>
      <vt:lpstr>Times New Roman</vt:lpstr>
      <vt:lpstr>Main Event</vt:lpstr>
      <vt:lpstr>RFID based Smart Trolley using IoT</vt:lpstr>
      <vt:lpstr>CONTENTS </vt:lpstr>
      <vt:lpstr>Objective</vt:lpstr>
      <vt:lpstr>INTRODUCTION</vt:lpstr>
      <vt:lpstr>Abstract</vt:lpstr>
      <vt:lpstr>BLOCK Diagram</vt:lpstr>
      <vt:lpstr>SOFTWARE Tools used</vt:lpstr>
      <vt:lpstr>Function</vt:lpstr>
      <vt:lpstr>PowerPoint Presentation</vt:lpstr>
      <vt:lpstr>Advantages </vt:lpstr>
      <vt:lpstr> Initial STage</vt:lpstr>
      <vt:lpstr>WiFi and webpage connected</vt:lpstr>
      <vt:lpstr>Adding and removing items</vt:lpstr>
      <vt:lpstr>Grand total and billing</vt:lpstr>
      <vt:lpstr>Conclusion</vt:lpstr>
      <vt:lpstr>FUTURE SCOPE</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based Smart Trolley using IoT</dc:title>
  <dc:creator>Ansari Mohammad</dc:creator>
  <cp:lastModifiedBy>Ansari Mohammad</cp:lastModifiedBy>
  <cp:revision>14</cp:revision>
  <dcterms:created xsi:type="dcterms:W3CDTF">2021-04-01T16:03:48Z</dcterms:created>
  <dcterms:modified xsi:type="dcterms:W3CDTF">2021-07-16T15:03:41Z</dcterms:modified>
</cp:coreProperties>
</file>